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9" r:id="rId6"/>
    <p:sldId id="257" r:id="rId7"/>
    <p:sldId id="341" r:id="rId8"/>
    <p:sldId id="274" r:id="rId9"/>
    <p:sldId id="296" r:id="rId10"/>
    <p:sldId id="343" r:id="rId11"/>
    <p:sldId id="356" r:id="rId12"/>
    <p:sldId id="280" r:id="rId13"/>
    <p:sldId id="360" r:id="rId14"/>
    <p:sldId id="345" r:id="rId15"/>
    <p:sldId id="338" r:id="rId16"/>
    <p:sldId id="362" r:id="rId17"/>
    <p:sldId id="346" r:id="rId18"/>
    <p:sldId id="277" r:id="rId19"/>
    <p:sldId id="278" r:id="rId20"/>
    <p:sldId id="282" r:id="rId21"/>
    <p:sldId id="283" r:id="rId22"/>
    <p:sldId id="284" r:id="rId23"/>
  </p:sldIdLst>
  <p:sldSz cx="9144000" cy="6858000" type="screen4x3"/>
  <p:notesSz cx="6797675" cy="9928225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97"/>
    <a:srgbClr val="FFE2C5"/>
    <a:srgbClr val="A0BAE1"/>
    <a:srgbClr val="FFFFFF"/>
    <a:srgbClr val="FFCC99"/>
    <a:srgbClr val="51484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41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ABE7D-7428-47B6-B929-85C17DBB9182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FD343D92-4109-46B0-96B7-CCD8D7129D12}">
      <dgm:prSet phldrT="[文字]"/>
      <dgm:spPr/>
      <dgm:t>
        <a:bodyPr/>
        <a:lstStyle/>
        <a:p>
          <a:r>
            <a:rPr lang="en-US" altLang="zh-TW" b="1" u="sng">
              <a:latin typeface="+mj-ea"/>
              <a:ea typeface="+mj-ea"/>
            </a:rPr>
            <a:t>Partner </a:t>
          </a:r>
          <a:r>
            <a:rPr lang="zh-TW" altLang="en-US" b="1" u="sng">
              <a:latin typeface="+mj-ea"/>
              <a:ea typeface="+mj-ea"/>
            </a:rPr>
            <a:t>會計師</a:t>
          </a:r>
          <a:r>
            <a:rPr lang="en-US" altLang="zh-TW" b="1" u="sng">
              <a:latin typeface="+mj-ea"/>
              <a:ea typeface="+mj-ea"/>
            </a:rPr>
            <a:t>/</a:t>
          </a:r>
          <a:r>
            <a:rPr lang="zh-TW" altLang="en-US" b="1" u="sng">
              <a:latin typeface="+mj-ea"/>
              <a:ea typeface="+mj-ea"/>
            </a:rPr>
            <a:t>合夥人</a:t>
          </a:r>
          <a:endParaRPr lang="zh-TW" altLang="en-US"/>
        </a:p>
      </dgm:t>
    </dgm:pt>
    <dgm:pt modelId="{DC8D3434-991F-4338-8921-AF37B9873C30}" type="parTrans" cxnId="{142B1EFC-C46C-42A4-B034-E2BCC5849923}">
      <dgm:prSet/>
      <dgm:spPr/>
      <dgm:t>
        <a:bodyPr/>
        <a:lstStyle/>
        <a:p>
          <a:endParaRPr lang="zh-TW" altLang="en-US"/>
        </a:p>
      </dgm:t>
    </dgm:pt>
    <dgm:pt modelId="{A45E9C85-6A6B-4F74-BB5B-078920B47B65}" type="sibTrans" cxnId="{142B1EFC-C46C-42A4-B034-E2BCC5849923}">
      <dgm:prSet/>
      <dgm:spPr/>
      <dgm:t>
        <a:bodyPr/>
        <a:lstStyle/>
        <a:p>
          <a:endParaRPr lang="zh-TW" altLang="en-US"/>
        </a:p>
      </dgm:t>
    </dgm:pt>
    <dgm:pt modelId="{73312514-3729-48C5-A3FE-49113C4D79BD}">
      <dgm:prSet/>
      <dgm:spPr/>
      <dgm:t>
        <a:bodyPr/>
        <a:lstStyle/>
        <a:p>
          <a:r>
            <a:rPr lang="en-US" altLang="zh-TW" b="1" u="sng" dirty="0">
              <a:latin typeface="+mj-ea"/>
              <a:ea typeface="+mj-ea"/>
            </a:rPr>
            <a:t>SM</a:t>
          </a:r>
          <a:r>
            <a:rPr lang="zh-TW" altLang="en-US" b="1" u="sng" dirty="0">
              <a:latin typeface="+mj-ea"/>
              <a:ea typeface="+mj-ea"/>
            </a:rPr>
            <a:t>協理</a:t>
          </a:r>
          <a:r>
            <a:rPr lang="en-US" altLang="zh-TW" b="1" u="sng" dirty="0">
              <a:latin typeface="+mj-ea"/>
              <a:ea typeface="+mj-ea"/>
            </a:rPr>
            <a:t>Y11</a:t>
          </a:r>
        </a:p>
      </dgm:t>
    </dgm:pt>
    <dgm:pt modelId="{3FBE489F-6AE9-4D4D-A6BF-B6DBD966F60F}" type="parTrans" cxnId="{C59DC431-947F-4F31-B116-58AC3658CA6D}">
      <dgm:prSet/>
      <dgm:spPr/>
      <dgm:t>
        <a:bodyPr/>
        <a:lstStyle/>
        <a:p>
          <a:endParaRPr lang="zh-TW" altLang="en-US"/>
        </a:p>
      </dgm:t>
    </dgm:pt>
    <dgm:pt modelId="{934465D8-99E8-4097-B882-3041DAC77059}" type="sibTrans" cxnId="{C59DC431-947F-4F31-B116-58AC3658CA6D}">
      <dgm:prSet/>
      <dgm:spPr/>
      <dgm:t>
        <a:bodyPr/>
        <a:lstStyle/>
        <a:p>
          <a:endParaRPr lang="zh-TW" altLang="en-US"/>
        </a:p>
      </dgm:t>
    </dgm:pt>
    <dgm:pt modelId="{98A3D5D1-C85E-43F2-BE46-1154904FE2AE}">
      <dgm:prSet/>
      <dgm:spPr/>
      <dgm:t>
        <a:bodyPr/>
        <a:lstStyle/>
        <a:p>
          <a:r>
            <a:rPr lang="en-US" altLang="zh-TW" b="1" u="sng" dirty="0">
              <a:latin typeface="+mj-ea"/>
              <a:ea typeface="+mj-ea"/>
            </a:rPr>
            <a:t>Manager</a:t>
          </a:r>
          <a:r>
            <a:rPr lang="zh-TW" altLang="en-US" b="1" u="sng" dirty="0">
              <a:latin typeface="+mj-ea"/>
              <a:ea typeface="+mj-ea"/>
            </a:rPr>
            <a:t>經理</a:t>
          </a:r>
          <a:r>
            <a:rPr lang="en-US" altLang="zh-TW" b="1" u="sng" dirty="0">
              <a:latin typeface="+mj-ea"/>
              <a:ea typeface="+mj-ea"/>
            </a:rPr>
            <a:t>Y7</a:t>
          </a:r>
        </a:p>
      </dgm:t>
    </dgm:pt>
    <dgm:pt modelId="{DD068DE7-37B0-498A-88DE-003F0C8D0E46}" type="parTrans" cxnId="{93444AD2-1BD2-46C5-A89B-6FC08016987F}">
      <dgm:prSet/>
      <dgm:spPr/>
      <dgm:t>
        <a:bodyPr/>
        <a:lstStyle/>
        <a:p>
          <a:endParaRPr lang="zh-TW" altLang="en-US"/>
        </a:p>
      </dgm:t>
    </dgm:pt>
    <dgm:pt modelId="{B3223582-E317-43F2-815F-A4A7F123559A}" type="sibTrans" cxnId="{93444AD2-1BD2-46C5-A89B-6FC08016987F}">
      <dgm:prSet/>
      <dgm:spPr/>
      <dgm:t>
        <a:bodyPr/>
        <a:lstStyle/>
        <a:p>
          <a:endParaRPr lang="zh-TW" altLang="en-US"/>
        </a:p>
      </dgm:t>
    </dgm:pt>
    <dgm:pt modelId="{8D5DF5F9-0318-4C83-AD6C-5648ECD59DEC}">
      <dgm:prSet/>
      <dgm:spPr/>
      <dgm:t>
        <a:bodyPr/>
        <a:lstStyle/>
        <a:p>
          <a:r>
            <a:rPr lang="en-US" altLang="zh-TW" b="1" u="sng" dirty="0">
              <a:latin typeface="+mj-ea"/>
              <a:ea typeface="+mj-ea"/>
            </a:rPr>
            <a:t>Senior</a:t>
          </a:r>
          <a:r>
            <a:rPr lang="zh-TW" altLang="en-US" b="1" u="sng" dirty="0">
              <a:latin typeface="+mj-ea"/>
              <a:ea typeface="+mj-ea"/>
            </a:rPr>
            <a:t>組長</a:t>
          </a:r>
          <a:r>
            <a:rPr lang="en-US" altLang="zh-TW" b="1" u="sng" dirty="0">
              <a:latin typeface="+mj-ea"/>
              <a:ea typeface="+mj-ea"/>
            </a:rPr>
            <a:t>Y3</a:t>
          </a:r>
        </a:p>
      </dgm:t>
    </dgm:pt>
    <dgm:pt modelId="{FDD4EEB6-6EA3-452B-A1B7-86D19DA3D7E8}" type="parTrans" cxnId="{A771BA65-4AD5-4CD4-A1D2-F6B57D50064D}">
      <dgm:prSet/>
      <dgm:spPr/>
      <dgm:t>
        <a:bodyPr/>
        <a:lstStyle/>
        <a:p>
          <a:endParaRPr lang="zh-TW" altLang="en-US"/>
        </a:p>
      </dgm:t>
    </dgm:pt>
    <dgm:pt modelId="{AC3AD726-FD04-45A8-85D0-ED377CA9F6AE}" type="sibTrans" cxnId="{A771BA65-4AD5-4CD4-A1D2-F6B57D50064D}">
      <dgm:prSet/>
      <dgm:spPr/>
      <dgm:t>
        <a:bodyPr/>
        <a:lstStyle/>
        <a:p>
          <a:endParaRPr lang="zh-TW" altLang="en-US"/>
        </a:p>
      </dgm:t>
    </dgm:pt>
    <dgm:pt modelId="{D642CE18-B8A4-4D01-9585-E55D3EBD78DA}">
      <dgm:prSet/>
      <dgm:spPr/>
      <dgm:t>
        <a:bodyPr/>
        <a:lstStyle/>
        <a:p>
          <a:r>
            <a:rPr lang="en-US" altLang="zh-TW" b="1" u="sng" dirty="0">
              <a:latin typeface="+mj-ea"/>
              <a:ea typeface="+mj-ea"/>
            </a:rPr>
            <a:t>Staff(Level 1 &amp; Level 2)</a:t>
          </a:r>
          <a:endParaRPr lang="en-US" altLang="zh-TW" dirty="0">
            <a:latin typeface="+mj-ea"/>
            <a:ea typeface="+mj-ea"/>
          </a:endParaRPr>
        </a:p>
      </dgm:t>
    </dgm:pt>
    <dgm:pt modelId="{FFCAD3DC-D63A-4B61-91E4-4C11D3BF8B6C}" type="parTrans" cxnId="{1BF50E7F-978C-4AA6-A169-AF9E39E54700}">
      <dgm:prSet/>
      <dgm:spPr/>
      <dgm:t>
        <a:bodyPr/>
        <a:lstStyle/>
        <a:p>
          <a:endParaRPr lang="zh-TW" altLang="en-US"/>
        </a:p>
      </dgm:t>
    </dgm:pt>
    <dgm:pt modelId="{101FE64D-1733-4FC0-BAFE-96A12C98E758}" type="sibTrans" cxnId="{1BF50E7F-978C-4AA6-A169-AF9E39E54700}">
      <dgm:prSet/>
      <dgm:spPr/>
      <dgm:t>
        <a:bodyPr/>
        <a:lstStyle/>
        <a:p>
          <a:endParaRPr lang="zh-TW" altLang="en-US"/>
        </a:p>
      </dgm:t>
    </dgm:pt>
    <dgm:pt modelId="{36429E86-13F0-485D-99D1-087170909FC0}">
      <dgm:prSet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核閱與查核</a:t>
          </a:r>
          <a:endParaRPr lang="en-US" altLang="zh-TW" dirty="0">
            <a:latin typeface="+mj-ea"/>
            <a:ea typeface="+mj-ea"/>
          </a:endParaRPr>
        </a:p>
      </dgm:t>
    </dgm:pt>
    <dgm:pt modelId="{64FF999E-5DFF-4E57-BB68-6440DDC5A67C}" type="parTrans" cxnId="{DC6A142A-688B-4162-9CAB-24171844A010}">
      <dgm:prSet/>
      <dgm:spPr/>
      <dgm:t>
        <a:bodyPr/>
        <a:lstStyle/>
        <a:p>
          <a:endParaRPr lang="zh-TW" altLang="en-US"/>
        </a:p>
      </dgm:t>
    </dgm:pt>
    <dgm:pt modelId="{CBC862BA-D039-46B3-B79E-B6A541A3988C}" type="sibTrans" cxnId="{DC6A142A-688B-4162-9CAB-24171844A010}">
      <dgm:prSet/>
      <dgm:spPr/>
      <dgm:t>
        <a:bodyPr/>
        <a:lstStyle/>
        <a:p>
          <a:endParaRPr lang="zh-TW" altLang="en-US"/>
        </a:p>
      </dgm:t>
    </dgm:pt>
    <dgm:pt modelId="{71D4A584-8A99-4687-8838-E326BDD8434C}">
      <dgm:prSet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中小型案件主辦查核員</a:t>
          </a:r>
          <a:endParaRPr lang="en-US" altLang="zh-TW" b="1" u="sng" dirty="0">
            <a:latin typeface="+mj-ea"/>
            <a:ea typeface="+mj-ea"/>
          </a:endParaRPr>
        </a:p>
      </dgm:t>
    </dgm:pt>
    <dgm:pt modelId="{C7851B13-2141-4337-802E-D02FCE8D5694}" type="parTrans" cxnId="{DA49D563-E555-4E37-90D1-FD9FF1FC0B22}">
      <dgm:prSet/>
      <dgm:spPr/>
      <dgm:t>
        <a:bodyPr/>
        <a:lstStyle/>
        <a:p>
          <a:endParaRPr lang="zh-TW" altLang="en-US"/>
        </a:p>
      </dgm:t>
    </dgm:pt>
    <dgm:pt modelId="{DE84ED23-91D7-4DC8-9BD6-B24DE2DEFCDF}" type="sibTrans" cxnId="{DA49D563-E555-4E37-90D1-FD9FF1FC0B22}">
      <dgm:prSet/>
      <dgm:spPr/>
      <dgm:t>
        <a:bodyPr/>
        <a:lstStyle/>
        <a:p>
          <a:endParaRPr lang="zh-TW" altLang="en-US"/>
        </a:p>
      </dgm:t>
    </dgm:pt>
    <dgm:pt modelId="{A0DC4A1B-D180-47D9-97E4-B1987E232559}">
      <dgm:prSet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大型客戶主辦查核員、中小型案件主辦經理</a:t>
          </a:r>
          <a:endParaRPr lang="en-US" altLang="zh-TW" b="1" u="sng" dirty="0">
            <a:latin typeface="+mj-ea"/>
            <a:ea typeface="+mj-ea"/>
          </a:endParaRPr>
        </a:p>
      </dgm:t>
    </dgm:pt>
    <dgm:pt modelId="{522A6E05-E4DC-4F04-AB78-23DC84CD1D44}" type="parTrans" cxnId="{083D852C-E45C-479C-B280-5D8ED7F888BE}">
      <dgm:prSet/>
      <dgm:spPr/>
      <dgm:t>
        <a:bodyPr/>
        <a:lstStyle/>
        <a:p>
          <a:endParaRPr lang="zh-TW" altLang="en-US"/>
        </a:p>
      </dgm:t>
    </dgm:pt>
    <dgm:pt modelId="{3C808CC9-D6BD-4C89-9ED6-620CD0A538B3}" type="sibTrans" cxnId="{083D852C-E45C-479C-B280-5D8ED7F888BE}">
      <dgm:prSet/>
      <dgm:spPr/>
      <dgm:t>
        <a:bodyPr/>
        <a:lstStyle/>
        <a:p>
          <a:endParaRPr lang="zh-TW" altLang="en-US"/>
        </a:p>
      </dgm:t>
    </dgm:pt>
    <dgm:pt modelId="{9606EA50-606A-4D17-9701-FF137C94500B}">
      <dgm:prSet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大型案件主辦協理、跨部門溝通協調</a:t>
          </a:r>
          <a:endParaRPr lang="en-US" altLang="zh-TW" b="1" u="sng" dirty="0">
            <a:latin typeface="+mj-ea"/>
            <a:ea typeface="+mj-ea"/>
          </a:endParaRPr>
        </a:p>
      </dgm:t>
    </dgm:pt>
    <dgm:pt modelId="{15B5A5B1-A4A2-485D-8D30-A67A993AB274}" type="parTrans" cxnId="{25C3185F-272E-49EF-B078-E0B5C0965F94}">
      <dgm:prSet/>
      <dgm:spPr/>
      <dgm:t>
        <a:bodyPr/>
        <a:lstStyle/>
        <a:p>
          <a:endParaRPr lang="zh-TW" altLang="en-US"/>
        </a:p>
      </dgm:t>
    </dgm:pt>
    <dgm:pt modelId="{D82CFB20-4910-4E6C-9020-E837CF1DE4B9}" type="sibTrans" cxnId="{25C3185F-272E-49EF-B078-E0B5C0965F94}">
      <dgm:prSet/>
      <dgm:spPr/>
      <dgm:t>
        <a:bodyPr/>
        <a:lstStyle/>
        <a:p>
          <a:endParaRPr lang="zh-TW" altLang="en-US"/>
        </a:p>
      </dgm:t>
    </dgm:pt>
    <dgm:pt modelId="{97662C8E-DE50-4CFC-B260-9B827FFDBDC5}">
      <dgm:prSet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維持客戶關係</a:t>
          </a:r>
          <a:endParaRPr lang="en-US" altLang="zh-TW" b="1" u="sng" dirty="0">
            <a:latin typeface="+mj-ea"/>
            <a:ea typeface="+mj-ea"/>
          </a:endParaRPr>
        </a:p>
      </dgm:t>
    </dgm:pt>
    <dgm:pt modelId="{3DFDA833-AC69-4F08-9233-2112CD743012}" type="parTrans" cxnId="{97D75A28-2BF7-4CB6-8D0D-C369D0EB1B68}">
      <dgm:prSet/>
      <dgm:spPr/>
      <dgm:t>
        <a:bodyPr/>
        <a:lstStyle/>
        <a:p>
          <a:endParaRPr lang="zh-TW" altLang="en-US"/>
        </a:p>
      </dgm:t>
    </dgm:pt>
    <dgm:pt modelId="{B34CA82F-278B-4FC8-8949-75E5E3DB6E76}" type="sibTrans" cxnId="{97D75A28-2BF7-4CB6-8D0D-C369D0EB1B68}">
      <dgm:prSet/>
      <dgm:spPr/>
      <dgm:t>
        <a:bodyPr/>
        <a:lstStyle/>
        <a:p>
          <a:endParaRPr lang="zh-TW" altLang="en-US"/>
        </a:p>
      </dgm:t>
    </dgm:pt>
    <dgm:pt modelId="{C89D4C9D-C54C-4CCA-982B-4AA0DB64D48D}">
      <dgm:prSet/>
      <dgm:spPr/>
      <dgm:t>
        <a:bodyPr/>
        <a:lstStyle/>
        <a:p>
          <a:r>
            <a:rPr lang="zh-TW" altLang="en-US">
              <a:latin typeface="+mj-ea"/>
              <a:ea typeface="+mj-ea"/>
            </a:rPr>
            <a:t>案件</a:t>
          </a:r>
          <a:r>
            <a:rPr lang="zh-TW" altLang="en-US" dirty="0">
              <a:latin typeface="+mj-ea"/>
              <a:ea typeface="+mj-ea"/>
            </a:rPr>
            <a:t>品質與人力配置等規劃及管理</a:t>
          </a:r>
          <a:endParaRPr lang="en-US" altLang="zh-TW" b="1" u="sng" dirty="0">
            <a:latin typeface="+mj-ea"/>
            <a:ea typeface="+mj-ea"/>
          </a:endParaRPr>
        </a:p>
      </dgm:t>
    </dgm:pt>
    <dgm:pt modelId="{A9C8B9C2-0217-49DF-91A1-97D64F2D8E7E}" type="parTrans" cxnId="{7761D416-C773-4944-957B-D0CDDBDF8D08}">
      <dgm:prSet/>
      <dgm:spPr/>
      <dgm:t>
        <a:bodyPr/>
        <a:lstStyle/>
        <a:p>
          <a:endParaRPr lang="zh-TW" altLang="en-US"/>
        </a:p>
      </dgm:t>
    </dgm:pt>
    <dgm:pt modelId="{8D4BBB11-6CD6-4B8F-8151-B607BAD04A4E}" type="sibTrans" cxnId="{7761D416-C773-4944-957B-D0CDDBDF8D08}">
      <dgm:prSet/>
      <dgm:spPr/>
      <dgm:t>
        <a:bodyPr/>
        <a:lstStyle/>
        <a:p>
          <a:endParaRPr lang="zh-TW" altLang="en-US"/>
        </a:p>
      </dgm:t>
    </dgm:pt>
    <dgm:pt modelId="{441B0FAA-7812-43A3-992D-53B3F7416C36}">
      <dgm:prSet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協助解決客戶會計或稅務上疑難問題</a:t>
          </a:r>
          <a:endParaRPr lang="en-US" altLang="zh-TW" b="1" u="sng" dirty="0">
            <a:latin typeface="+mj-ea"/>
            <a:ea typeface="+mj-ea"/>
          </a:endParaRPr>
        </a:p>
      </dgm:t>
    </dgm:pt>
    <dgm:pt modelId="{2F54218D-A678-4AB9-A749-F4246CCC61D3}" type="parTrans" cxnId="{74CDB1C9-7C34-4320-BB2C-656B0DC449E0}">
      <dgm:prSet/>
      <dgm:spPr/>
      <dgm:t>
        <a:bodyPr/>
        <a:lstStyle/>
        <a:p>
          <a:endParaRPr lang="zh-TW" altLang="en-US"/>
        </a:p>
      </dgm:t>
    </dgm:pt>
    <dgm:pt modelId="{1F39D2E1-B065-4DC1-94D2-2EAB82A06C33}" type="sibTrans" cxnId="{74CDB1C9-7C34-4320-BB2C-656B0DC449E0}">
      <dgm:prSet/>
      <dgm:spPr/>
      <dgm:t>
        <a:bodyPr/>
        <a:lstStyle/>
        <a:p>
          <a:endParaRPr lang="zh-TW" altLang="en-US"/>
        </a:p>
      </dgm:t>
    </dgm:pt>
    <dgm:pt modelId="{938B6DC3-2187-421B-A0AC-616A970CDEA9}">
      <dgm:prSet/>
      <dgm:spPr/>
      <dgm:t>
        <a:bodyPr/>
        <a:lstStyle/>
        <a:p>
          <a:r>
            <a:rPr lang="zh-TW" altLang="en-US">
              <a:latin typeface="+mj-ea"/>
              <a:ea typeface="+mj-ea"/>
            </a:rPr>
            <a:t>覆核</a:t>
          </a:r>
          <a:r>
            <a:rPr lang="en-US" altLang="zh-TW" dirty="0">
              <a:latin typeface="+mj-ea"/>
              <a:ea typeface="+mj-ea"/>
            </a:rPr>
            <a:t>Senior Staff</a:t>
          </a:r>
          <a:r>
            <a:rPr lang="zh-TW" altLang="en-US" dirty="0">
              <a:latin typeface="+mj-ea"/>
              <a:ea typeface="+mj-ea"/>
            </a:rPr>
            <a:t>工作底稿</a:t>
          </a:r>
          <a:endParaRPr lang="en-US" altLang="zh-TW" b="1" u="sng" dirty="0">
            <a:latin typeface="+mj-ea"/>
            <a:ea typeface="+mj-ea"/>
          </a:endParaRPr>
        </a:p>
      </dgm:t>
    </dgm:pt>
    <dgm:pt modelId="{B2DEDC13-51A3-44AC-A7D8-75ADC7731BB3}" type="parTrans" cxnId="{12B37866-FEAE-4862-8101-C08A47A70E74}">
      <dgm:prSet/>
      <dgm:spPr/>
      <dgm:t>
        <a:bodyPr/>
        <a:lstStyle/>
        <a:p>
          <a:endParaRPr lang="zh-TW" altLang="en-US"/>
        </a:p>
      </dgm:t>
    </dgm:pt>
    <dgm:pt modelId="{199950D7-792E-4885-96C9-49AEF845B449}" type="sibTrans" cxnId="{12B37866-FEAE-4862-8101-C08A47A70E74}">
      <dgm:prSet/>
      <dgm:spPr/>
      <dgm:t>
        <a:bodyPr/>
        <a:lstStyle/>
        <a:p>
          <a:endParaRPr lang="zh-TW" altLang="en-US"/>
        </a:p>
      </dgm:t>
    </dgm:pt>
    <dgm:pt modelId="{646292A6-44DE-48F7-ABE5-5CAE7E83AE79}">
      <dgm:prSet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協助解決客戶問題</a:t>
          </a:r>
          <a:endParaRPr lang="en-US" altLang="zh-TW" b="1" u="sng" dirty="0">
            <a:latin typeface="+mj-ea"/>
            <a:ea typeface="+mj-ea"/>
          </a:endParaRPr>
        </a:p>
      </dgm:t>
    </dgm:pt>
    <dgm:pt modelId="{7E3BD305-0300-4C43-9D88-BBF145E968B5}" type="parTrans" cxnId="{F5AFDAE3-2819-4950-A985-FDFF891A00DC}">
      <dgm:prSet/>
      <dgm:spPr/>
      <dgm:t>
        <a:bodyPr/>
        <a:lstStyle/>
        <a:p>
          <a:endParaRPr lang="zh-TW" altLang="en-US"/>
        </a:p>
      </dgm:t>
    </dgm:pt>
    <dgm:pt modelId="{B0C726C3-6BDC-479B-9BCF-70BF6D6A434F}" type="sibTrans" cxnId="{F5AFDAE3-2819-4950-A985-FDFF891A00DC}">
      <dgm:prSet/>
      <dgm:spPr/>
      <dgm:t>
        <a:bodyPr/>
        <a:lstStyle/>
        <a:p>
          <a:endParaRPr lang="zh-TW" altLang="en-US"/>
        </a:p>
      </dgm:t>
    </dgm:pt>
    <dgm:pt modelId="{21A7BCC6-895A-47A8-BFEB-D71512DF33CC}">
      <dgm:prSet/>
      <dgm:spPr/>
      <dgm:t>
        <a:bodyPr/>
        <a:lstStyle/>
        <a:p>
          <a:r>
            <a:rPr lang="zh-TW" altLang="en-US">
              <a:latin typeface="+mj-ea"/>
              <a:ea typeface="+mj-ea"/>
            </a:rPr>
            <a:t>覆核</a:t>
          </a:r>
          <a:r>
            <a:rPr lang="en-US" altLang="zh-TW">
              <a:latin typeface="+mj-ea"/>
              <a:ea typeface="+mj-ea"/>
            </a:rPr>
            <a:t> </a:t>
          </a:r>
          <a:r>
            <a:rPr lang="en-US" altLang="zh-TW" dirty="0">
              <a:latin typeface="+mj-ea"/>
              <a:ea typeface="+mj-ea"/>
            </a:rPr>
            <a:t>Staff</a:t>
          </a:r>
          <a:r>
            <a:rPr lang="zh-TW" altLang="en-US" dirty="0">
              <a:latin typeface="+mj-ea"/>
              <a:ea typeface="+mj-ea"/>
            </a:rPr>
            <a:t>工作底稿</a:t>
          </a:r>
          <a:endParaRPr lang="en-US" altLang="zh-TW" b="1" u="sng" dirty="0">
            <a:latin typeface="+mj-ea"/>
            <a:ea typeface="+mj-ea"/>
          </a:endParaRPr>
        </a:p>
      </dgm:t>
    </dgm:pt>
    <dgm:pt modelId="{A29A3C02-4444-4859-9284-4F7A1BBCBFAD}" type="parTrans" cxnId="{ED31F211-40F8-482A-873E-6FD7DA7A4B97}">
      <dgm:prSet/>
      <dgm:spPr/>
      <dgm:t>
        <a:bodyPr/>
        <a:lstStyle/>
        <a:p>
          <a:endParaRPr lang="zh-TW" altLang="en-US"/>
        </a:p>
      </dgm:t>
    </dgm:pt>
    <dgm:pt modelId="{9A58D724-3D9E-4194-95AD-E111C2B612B9}" type="sibTrans" cxnId="{ED31F211-40F8-482A-873E-6FD7DA7A4B97}">
      <dgm:prSet/>
      <dgm:spPr/>
      <dgm:t>
        <a:bodyPr/>
        <a:lstStyle/>
        <a:p>
          <a:endParaRPr lang="zh-TW" altLang="en-US"/>
        </a:p>
      </dgm:t>
    </dgm:pt>
    <dgm:pt modelId="{B0E98B64-60BB-445C-B91F-0DA8BE779544}">
      <dgm:prSet/>
      <dgm:spPr/>
      <dgm:t>
        <a:bodyPr/>
        <a:lstStyle/>
        <a:p>
          <a:r>
            <a:rPr lang="zh-TW" altLang="en-US">
              <a:latin typeface="+mj-ea"/>
              <a:ea typeface="+mj-ea"/>
            </a:rPr>
            <a:t>影印</a:t>
          </a:r>
          <a:r>
            <a:rPr lang="zh-TW" altLang="en-US" dirty="0">
              <a:latin typeface="+mj-ea"/>
              <a:ea typeface="+mj-ea"/>
            </a:rPr>
            <a:t>、校稿、存貨盤點、寄發函證、抽核營收及費用憑證</a:t>
          </a:r>
          <a:endParaRPr lang="en-US" altLang="zh-TW" dirty="0">
            <a:latin typeface="+mj-ea"/>
            <a:ea typeface="+mj-ea"/>
          </a:endParaRPr>
        </a:p>
      </dgm:t>
    </dgm:pt>
    <dgm:pt modelId="{2566DB44-AD83-4F32-AD7B-EBA2AEC48BEE}" type="parTrans" cxnId="{DC7C3982-6AE4-4A70-8299-7E6628EE8D8F}">
      <dgm:prSet/>
      <dgm:spPr/>
      <dgm:t>
        <a:bodyPr/>
        <a:lstStyle/>
        <a:p>
          <a:endParaRPr lang="zh-TW" altLang="en-US"/>
        </a:p>
      </dgm:t>
    </dgm:pt>
    <dgm:pt modelId="{FAACAC22-03D5-439B-95AB-86183CBE3014}" type="sibTrans" cxnId="{DC7C3982-6AE4-4A70-8299-7E6628EE8D8F}">
      <dgm:prSet/>
      <dgm:spPr/>
      <dgm:t>
        <a:bodyPr/>
        <a:lstStyle/>
        <a:p>
          <a:endParaRPr lang="zh-TW" altLang="en-US"/>
        </a:p>
      </dgm:t>
    </dgm:pt>
    <dgm:pt modelId="{9F132F61-1B19-4961-8A9B-4D2EA429B168}" type="pres">
      <dgm:prSet presAssocID="{BD3ABE7D-7428-47B6-B929-85C17DBB9182}" presName="Name0" presStyleCnt="0">
        <dgm:presLayoutVars>
          <dgm:dir/>
          <dgm:animLvl val="lvl"/>
          <dgm:resizeHandles val="exact"/>
        </dgm:presLayoutVars>
      </dgm:prSet>
      <dgm:spPr/>
    </dgm:pt>
    <dgm:pt modelId="{3EFECF10-B00F-41BC-ADE8-54125A102B12}" type="pres">
      <dgm:prSet presAssocID="{FD343D92-4109-46B0-96B7-CCD8D7129D12}" presName="Name8" presStyleCnt="0"/>
      <dgm:spPr/>
    </dgm:pt>
    <dgm:pt modelId="{5D178795-6550-4726-AA58-BA0B9DD00517}" type="pres">
      <dgm:prSet presAssocID="{FD343D92-4109-46B0-96B7-CCD8D7129D12}" presName="level" presStyleLbl="node1" presStyleIdx="0" presStyleCnt="5">
        <dgm:presLayoutVars>
          <dgm:chMax val="1"/>
          <dgm:bulletEnabled val="1"/>
        </dgm:presLayoutVars>
      </dgm:prSet>
      <dgm:spPr/>
    </dgm:pt>
    <dgm:pt modelId="{9691D827-0707-43D1-83F3-B08EB141487D}" type="pres">
      <dgm:prSet presAssocID="{FD343D92-4109-46B0-96B7-CCD8D7129D1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BD20D0B-948C-4FC3-843F-6AFA20F140CD}" type="pres">
      <dgm:prSet presAssocID="{73312514-3729-48C5-A3FE-49113C4D79BD}" presName="Name8" presStyleCnt="0"/>
      <dgm:spPr/>
    </dgm:pt>
    <dgm:pt modelId="{32758C14-4816-4C3E-ACF5-F568066AA8C9}" type="pres">
      <dgm:prSet presAssocID="{73312514-3729-48C5-A3FE-49113C4D79BD}" presName="acctBkgd" presStyleLbl="alignAcc1" presStyleIdx="0" presStyleCnt="4"/>
      <dgm:spPr/>
    </dgm:pt>
    <dgm:pt modelId="{5BA2B16C-FB4A-4153-860A-0F940A370801}" type="pres">
      <dgm:prSet presAssocID="{73312514-3729-48C5-A3FE-49113C4D79BD}" presName="acctTx" presStyleLbl="alignAcc1" presStyleIdx="0" presStyleCnt="4">
        <dgm:presLayoutVars>
          <dgm:bulletEnabled val="1"/>
        </dgm:presLayoutVars>
      </dgm:prSet>
      <dgm:spPr/>
    </dgm:pt>
    <dgm:pt modelId="{C6EFC0BF-9C8C-4424-88AB-E5028BE3EB47}" type="pres">
      <dgm:prSet presAssocID="{73312514-3729-48C5-A3FE-49113C4D79BD}" presName="level" presStyleLbl="node1" presStyleIdx="1" presStyleCnt="5">
        <dgm:presLayoutVars>
          <dgm:chMax val="1"/>
          <dgm:bulletEnabled val="1"/>
        </dgm:presLayoutVars>
      </dgm:prSet>
      <dgm:spPr/>
    </dgm:pt>
    <dgm:pt modelId="{CF339854-FF03-4A7F-A39E-BBCDAB6C7377}" type="pres">
      <dgm:prSet presAssocID="{73312514-3729-48C5-A3FE-49113C4D79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0585A81-8C05-49CB-8424-3ACD3797826B}" type="pres">
      <dgm:prSet presAssocID="{98A3D5D1-C85E-43F2-BE46-1154904FE2AE}" presName="Name8" presStyleCnt="0"/>
      <dgm:spPr/>
    </dgm:pt>
    <dgm:pt modelId="{B5831AC3-C6D3-452B-AB61-27F4DF7BA8E4}" type="pres">
      <dgm:prSet presAssocID="{98A3D5D1-C85E-43F2-BE46-1154904FE2AE}" presName="acctBkgd" presStyleLbl="alignAcc1" presStyleIdx="1" presStyleCnt="4"/>
      <dgm:spPr/>
    </dgm:pt>
    <dgm:pt modelId="{35251090-1079-4B46-9B23-AAE982866719}" type="pres">
      <dgm:prSet presAssocID="{98A3D5D1-C85E-43F2-BE46-1154904FE2AE}" presName="acctTx" presStyleLbl="alignAcc1" presStyleIdx="1" presStyleCnt="4">
        <dgm:presLayoutVars>
          <dgm:bulletEnabled val="1"/>
        </dgm:presLayoutVars>
      </dgm:prSet>
      <dgm:spPr/>
    </dgm:pt>
    <dgm:pt modelId="{0B7DC052-2E75-4F2B-B430-F39CBEB67AB8}" type="pres">
      <dgm:prSet presAssocID="{98A3D5D1-C85E-43F2-BE46-1154904FE2AE}" presName="level" presStyleLbl="node1" presStyleIdx="2" presStyleCnt="5">
        <dgm:presLayoutVars>
          <dgm:chMax val="1"/>
          <dgm:bulletEnabled val="1"/>
        </dgm:presLayoutVars>
      </dgm:prSet>
      <dgm:spPr/>
    </dgm:pt>
    <dgm:pt modelId="{A6120C16-A267-41D0-AED2-B330FEB4AE30}" type="pres">
      <dgm:prSet presAssocID="{98A3D5D1-C85E-43F2-BE46-1154904FE2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16692C-5DD5-4420-87D9-5BB8E29341BE}" type="pres">
      <dgm:prSet presAssocID="{8D5DF5F9-0318-4C83-AD6C-5648ECD59DEC}" presName="Name8" presStyleCnt="0"/>
      <dgm:spPr/>
    </dgm:pt>
    <dgm:pt modelId="{35EE01EE-8749-49F6-9460-A4F40E0707A1}" type="pres">
      <dgm:prSet presAssocID="{8D5DF5F9-0318-4C83-AD6C-5648ECD59DEC}" presName="acctBkgd" presStyleLbl="alignAcc1" presStyleIdx="2" presStyleCnt="4"/>
      <dgm:spPr/>
    </dgm:pt>
    <dgm:pt modelId="{3BE804F5-218F-4D6D-8978-FCE764DB50FD}" type="pres">
      <dgm:prSet presAssocID="{8D5DF5F9-0318-4C83-AD6C-5648ECD59DEC}" presName="acctTx" presStyleLbl="alignAcc1" presStyleIdx="2" presStyleCnt="4">
        <dgm:presLayoutVars>
          <dgm:bulletEnabled val="1"/>
        </dgm:presLayoutVars>
      </dgm:prSet>
      <dgm:spPr/>
    </dgm:pt>
    <dgm:pt modelId="{E35119B2-326F-449F-A832-79706AC3A11D}" type="pres">
      <dgm:prSet presAssocID="{8D5DF5F9-0318-4C83-AD6C-5648ECD59DEC}" presName="level" presStyleLbl="node1" presStyleIdx="3" presStyleCnt="5">
        <dgm:presLayoutVars>
          <dgm:chMax val="1"/>
          <dgm:bulletEnabled val="1"/>
        </dgm:presLayoutVars>
      </dgm:prSet>
      <dgm:spPr/>
    </dgm:pt>
    <dgm:pt modelId="{8A8720F6-59A2-4D8D-9612-C7ACD679321A}" type="pres">
      <dgm:prSet presAssocID="{8D5DF5F9-0318-4C83-AD6C-5648ECD59D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0428941-9B50-4628-9864-9162C70676BE}" type="pres">
      <dgm:prSet presAssocID="{D642CE18-B8A4-4D01-9585-E55D3EBD78DA}" presName="Name8" presStyleCnt="0"/>
      <dgm:spPr/>
    </dgm:pt>
    <dgm:pt modelId="{5B04B44D-A523-40D9-9B4F-925B27AD74AC}" type="pres">
      <dgm:prSet presAssocID="{D642CE18-B8A4-4D01-9585-E55D3EBD78DA}" presName="acctBkgd" presStyleLbl="alignAcc1" presStyleIdx="3" presStyleCnt="4"/>
      <dgm:spPr/>
    </dgm:pt>
    <dgm:pt modelId="{FA2EBE54-6C8A-4F6E-A736-58B8159B1CF7}" type="pres">
      <dgm:prSet presAssocID="{D642CE18-B8A4-4D01-9585-E55D3EBD78DA}" presName="acctTx" presStyleLbl="alignAcc1" presStyleIdx="3" presStyleCnt="4">
        <dgm:presLayoutVars>
          <dgm:bulletEnabled val="1"/>
        </dgm:presLayoutVars>
      </dgm:prSet>
      <dgm:spPr/>
    </dgm:pt>
    <dgm:pt modelId="{CC9CC9C8-6F84-4B01-BAD6-9D8D84C75C41}" type="pres">
      <dgm:prSet presAssocID="{D642CE18-B8A4-4D01-9585-E55D3EBD78DA}" presName="level" presStyleLbl="node1" presStyleIdx="4" presStyleCnt="5">
        <dgm:presLayoutVars>
          <dgm:chMax val="1"/>
          <dgm:bulletEnabled val="1"/>
        </dgm:presLayoutVars>
      </dgm:prSet>
      <dgm:spPr/>
    </dgm:pt>
    <dgm:pt modelId="{9E0ED030-4F67-4CF1-AF1F-32FDD102C016}" type="pres">
      <dgm:prSet presAssocID="{D642CE18-B8A4-4D01-9585-E55D3EBD78D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0681001-3C64-4EED-BF5A-CD764A726FD0}" type="presOf" srcId="{BD3ABE7D-7428-47B6-B929-85C17DBB9182}" destId="{9F132F61-1B19-4961-8A9B-4D2EA429B168}" srcOrd="0" destOrd="0" presId="urn:microsoft.com/office/officeart/2005/8/layout/pyramid1"/>
    <dgm:cxn modelId="{3530380C-3B7B-4217-9F42-CDEDB2DC4943}" type="presOf" srcId="{646292A6-44DE-48F7-ABE5-5CAE7E83AE79}" destId="{35EE01EE-8749-49F6-9460-A4F40E0707A1}" srcOrd="0" destOrd="1" presId="urn:microsoft.com/office/officeart/2005/8/layout/pyramid1"/>
    <dgm:cxn modelId="{106B970E-A30A-41A4-A6EA-ADDF7F0D7CED}" type="presOf" srcId="{B0E98B64-60BB-445C-B91F-0DA8BE779544}" destId="{5B04B44D-A523-40D9-9B4F-925B27AD74AC}" srcOrd="0" destOrd="1" presId="urn:microsoft.com/office/officeart/2005/8/layout/pyramid1"/>
    <dgm:cxn modelId="{B3E16611-9206-46D5-BE6A-8497521827F3}" type="presOf" srcId="{97662C8E-DE50-4CFC-B260-9B827FFDBDC5}" destId="{32758C14-4816-4C3E-ACF5-F568066AA8C9}" srcOrd="0" destOrd="1" presId="urn:microsoft.com/office/officeart/2005/8/layout/pyramid1"/>
    <dgm:cxn modelId="{ED31F211-40F8-482A-873E-6FD7DA7A4B97}" srcId="{8D5DF5F9-0318-4C83-AD6C-5648ECD59DEC}" destId="{21A7BCC6-895A-47A8-BFEB-D71512DF33CC}" srcOrd="2" destOrd="0" parTransId="{A29A3C02-4444-4859-9284-4F7A1BBCBFAD}" sibTransId="{9A58D724-3D9E-4194-95AD-E111C2B612B9}"/>
    <dgm:cxn modelId="{6491C412-BCBC-44CC-AE63-603B3DF7D9B8}" type="presOf" srcId="{A0DC4A1B-D180-47D9-97E4-B1987E232559}" destId="{35251090-1079-4B46-9B23-AAE982866719}" srcOrd="1" destOrd="0" presId="urn:microsoft.com/office/officeart/2005/8/layout/pyramid1"/>
    <dgm:cxn modelId="{7761D416-C773-4944-957B-D0CDDBDF8D08}" srcId="{73312514-3729-48C5-A3FE-49113C4D79BD}" destId="{C89D4C9D-C54C-4CCA-982B-4AA0DB64D48D}" srcOrd="2" destOrd="0" parTransId="{A9C8B9C2-0217-49DF-91A1-97D64F2D8E7E}" sibTransId="{8D4BBB11-6CD6-4B8F-8151-B607BAD04A4E}"/>
    <dgm:cxn modelId="{8F7BBB1F-A1DB-458B-8587-935583B20D46}" type="presOf" srcId="{A0DC4A1B-D180-47D9-97E4-B1987E232559}" destId="{B5831AC3-C6D3-452B-AB61-27F4DF7BA8E4}" srcOrd="0" destOrd="0" presId="urn:microsoft.com/office/officeart/2005/8/layout/pyramid1"/>
    <dgm:cxn modelId="{9DF5AB21-480C-4135-9A40-6002D1651B07}" type="presOf" srcId="{9606EA50-606A-4D17-9701-FF137C94500B}" destId="{32758C14-4816-4C3E-ACF5-F568066AA8C9}" srcOrd="0" destOrd="0" presId="urn:microsoft.com/office/officeart/2005/8/layout/pyramid1"/>
    <dgm:cxn modelId="{97D75A28-2BF7-4CB6-8D0D-C369D0EB1B68}" srcId="{73312514-3729-48C5-A3FE-49113C4D79BD}" destId="{97662C8E-DE50-4CFC-B260-9B827FFDBDC5}" srcOrd="1" destOrd="0" parTransId="{3DFDA833-AC69-4F08-9233-2112CD743012}" sibTransId="{B34CA82F-278B-4FC8-8949-75E5E3DB6E76}"/>
    <dgm:cxn modelId="{DC6A142A-688B-4162-9CAB-24171844A010}" srcId="{D642CE18-B8A4-4D01-9585-E55D3EBD78DA}" destId="{36429E86-13F0-485D-99D1-087170909FC0}" srcOrd="0" destOrd="0" parTransId="{64FF999E-5DFF-4E57-BB68-6440DDC5A67C}" sibTransId="{CBC862BA-D039-46B3-B79E-B6A541A3988C}"/>
    <dgm:cxn modelId="{4EA1142B-20BA-4DB4-A321-45EB0CF5740B}" type="presOf" srcId="{938B6DC3-2187-421B-A0AC-616A970CDEA9}" destId="{35251090-1079-4B46-9B23-AAE982866719}" srcOrd="1" destOrd="2" presId="urn:microsoft.com/office/officeart/2005/8/layout/pyramid1"/>
    <dgm:cxn modelId="{41B9302B-B785-406B-B79F-363758D2B606}" type="presOf" srcId="{21A7BCC6-895A-47A8-BFEB-D71512DF33CC}" destId="{3BE804F5-218F-4D6D-8978-FCE764DB50FD}" srcOrd="1" destOrd="2" presId="urn:microsoft.com/office/officeart/2005/8/layout/pyramid1"/>
    <dgm:cxn modelId="{083D852C-E45C-479C-B280-5D8ED7F888BE}" srcId="{98A3D5D1-C85E-43F2-BE46-1154904FE2AE}" destId="{A0DC4A1B-D180-47D9-97E4-B1987E232559}" srcOrd="0" destOrd="0" parTransId="{522A6E05-E4DC-4F04-AB78-23DC84CD1D44}" sibTransId="{3C808CC9-D6BD-4C89-9ED6-620CD0A538B3}"/>
    <dgm:cxn modelId="{C59DC431-947F-4F31-B116-58AC3658CA6D}" srcId="{BD3ABE7D-7428-47B6-B929-85C17DBB9182}" destId="{73312514-3729-48C5-A3FE-49113C4D79BD}" srcOrd="1" destOrd="0" parTransId="{3FBE489F-6AE9-4D4D-A6BF-B6DBD966F60F}" sibTransId="{934465D8-99E8-4097-B882-3041DAC77059}"/>
    <dgm:cxn modelId="{1E9CDC31-5C51-4250-A9AA-DD84F77E88F0}" type="presOf" srcId="{C89D4C9D-C54C-4CCA-982B-4AA0DB64D48D}" destId="{32758C14-4816-4C3E-ACF5-F568066AA8C9}" srcOrd="0" destOrd="2" presId="urn:microsoft.com/office/officeart/2005/8/layout/pyramid1"/>
    <dgm:cxn modelId="{1C726632-88C0-4DB3-8FB6-6478282F0A8A}" type="presOf" srcId="{36429E86-13F0-485D-99D1-087170909FC0}" destId="{FA2EBE54-6C8A-4F6E-A736-58B8159B1CF7}" srcOrd="1" destOrd="0" presId="urn:microsoft.com/office/officeart/2005/8/layout/pyramid1"/>
    <dgm:cxn modelId="{71950A33-7E04-4302-A1FC-D22C8334B302}" type="presOf" srcId="{9606EA50-606A-4D17-9701-FF137C94500B}" destId="{5BA2B16C-FB4A-4153-860A-0F940A370801}" srcOrd="1" destOrd="0" presId="urn:microsoft.com/office/officeart/2005/8/layout/pyramid1"/>
    <dgm:cxn modelId="{7ED7E638-EF87-42C4-8ABF-5C83205159BF}" type="presOf" srcId="{98A3D5D1-C85E-43F2-BE46-1154904FE2AE}" destId="{0B7DC052-2E75-4F2B-B430-F39CBEB67AB8}" srcOrd="0" destOrd="0" presId="urn:microsoft.com/office/officeart/2005/8/layout/pyramid1"/>
    <dgm:cxn modelId="{3587F439-E450-401B-83D5-3FEFABF2C8CB}" type="presOf" srcId="{97662C8E-DE50-4CFC-B260-9B827FFDBDC5}" destId="{5BA2B16C-FB4A-4153-860A-0F940A370801}" srcOrd="1" destOrd="1" presId="urn:microsoft.com/office/officeart/2005/8/layout/pyramid1"/>
    <dgm:cxn modelId="{4F3B863A-39A1-4B9D-99D1-C5040B2D1518}" type="presOf" srcId="{441B0FAA-7812-43A3-992D-53B3F7416C36}" destId="{B5831AC3-C6D3-452B-AB61-27F4DF7BA8E4}" srcOrd="0" destOrd="1" presId="urn:microsoft.com/office/officeart/2005/8/layout/pyramid1"/>
    <dgm:cxn modelId="{25C3185F-272E-49EF-B078-E0B5C0965F94}" srcId="{73312514-3729-48C5-A3FE-49113C4D79BD}" destId="{9606EA50-606A-4D17-9701-FF137C94500B}" srcOrd="0" destOrd="0" parTransId="{15B5A5B1-A4A2-485D-8D30-A67A993AB274}" sibTransId="{D82CFB20-4910-4E6C-9020-E837CF1DE4B9}"/>
    <dgm:cxn modelId="{D9274960-3E3E-4944-8E8F-025B41D4F499}" type="presOf" srcId="{36429E86-13F0-485D-99D1-087170909FC0}" destId="{5B04B44D-A523-40D9-9B4F-925B27AD74AC}" srcOrd="0" destOrd="0" presId="urn:microsoft.com/office/officeart/2005/8/layout/pyramid1"/>
    <dgm:cxn modelId="{F63E6242-FB28-467A-BF3B-A31E7528FA87}" type="presOf" srcId="{8D5DF5F9-0318-4C83-AD6C-5648ECD59DEC}" destId="{E35119B2-326F-449F-A832-79706AC3A11D}" srcOrd="0" destOrd="0" presId="urn:microsoft.com/office/officeart/2005/8/layout/pyramid1"/>
    <dgm:cxn modelId="{DA49D563-E555-4E37-90D1-FD9FF1FC0B22}" srcId="{8D5DF5F9-0318-4C83-AD6C-5648ECD59DEC}" destId="{71D4A584-8A99-4687-8838-E326BDD8434C}" srcOrd="0" destOrd="0" parTransId="{C7851B13-2141-4337-802E-D02FCE8D5694}" sibTransId="{DE84ED23-91D7-4DC8-9BD6-B24DE2DEFCDF}"/>
    <dgm:cxn modelId="{A771BA65-4AD5-4CD4-A1D2-F6B57D50064D}" srcId="{BD3ABE7D-7428-47B6-B929-85C17DBB9182}" destId="{8D5DF5F9-0318-4C83-AD6C-5648ECD59DEC}" srcOrd="3" destOrd="0" parTransId="{FDD4EEB6-6EA3-452B-A1B7-86D19DA3D7E8}" sibTransId="{AC3AD726-FD04-45A8-85D0-ED377CA9F6AE}"/>
    <dgm:cxn modelId="{12B37866-FEAE-4862-8101-C08A47A70E74}" srcId="{98A3D5D1-C85E-43F2-BE46-1154904FE2AE}" destId="{938B6DC3-2187-421B-A0AC-616A970CDEA9}" srcOrd="2" destOrd="0" parTransId="{B2DEDC13-51A3-44AC-A7D8-75ADC7731BB3}" sibTransId="{199950D7-792E-4885-96C9-49AEF845B449}"/>
    <dgm:cxn modelId="{9B956467-C751-4D6B-B6C6-75E7BCA7B621}" type="presOf" srcId="{8D5DF5F9-0318-4C83-AD6C-5648ECD59DEC}" destId="{8A8720F6-59A2-4D8D-9612-C7ACD679321A}" srcOrd="1" destOrd="0" presId="urn:microsoft.com/office/officeart/2005/8/layout/pyramid1"/>
    <dgm:cxn modelId="{EC0E2F71-F32E-458D-BC88-B124F770DD55}" type="presOf" srcId="{D642CE18-B8A4-4D01-9585-E55D3EBD78DA}" destId="{CC9CC9C8-6F84-4B01-BAD6-9D8D84C75C41}" srcOrd="0" destOrd="0" presId="urn:microsoft.com/office/officeart/2005/8/layout/pyramid1"/>
    <dgm:cxn modelId="{F00E2874-23F6-41B2-93E7-2D43E0E1CA95}" type="presOf" srcId="{FD343D92-4109-46B0-96B7-CCD8D7129D12}" destId="{9691D827-0707-43D1-83F3-B08EB141487D}" srcOrd="1" destOrd="0" presId="urn:microsoft.com/office/officeart/2005/8/layout/pyramid1"/>
    <dgm:cxn modelId="{52D49A7A-460A-4533-87A4-0E5AE37B3CF4}" type="presOf" srcId="{441B0FAA-7812-43A3-992D-53B3F7416C36}" destId="{35251090-1079-4B46-9B23-AAE982866719}" srcOrd="1" destOrd="1" presId="urn:microsoft.com/office/officeart/2005/8/layout/pyramid1"/>
    <dgm:cxn modelId="{1BF50E7F-978C-4AA6-A169-AF9E39E54700}" srcId="{BD3ABE7D-7428-47B6-B929-85C17DBB9182}" destId="{D642CE18-B8A4-4D01-9585-E55D3EBD78DA}" srcOrd="4" destOrd="0" parTransId="{FFCAD3DC-D63A-4B61-91E4-4C11D3BF8B6C}" sibTransId="{101FE64D-1733-4FC0-BAFE-96A12C98E758}"/>
    <dgm:cxn modelId="{DC7C3982-6AE4-4A70-8299-7E6628EE8D8F}" srcId="{D642CE18-B8A4-4D01-9585-E55D3EBD78DA}" destId="{B0E98B64-60BB-445C-B91F-0DA8BE779544}" srcOrd="1" destOrd="0" parTransId="{2566DB44-AD83-4F32-AD7B-EBA2AEC48BEE}" sibTransId="{FAACAC22-03D5-439B-95AB-86183CBE3014}"/>
    <dgm:cxn modelId="{6D53C78E-5821-4DB2-A1EB-6F3B73A72788}" type="presOf" srcId="{FD343D92-4109-46B0-96B7-CCD8D7129D12}" destId="{5D178795-6550-4726-AA58-BA0B9DD00517}" srcOrd="0" destOrd="0" presId="urn:microsoft.com/office/officeart/2005/8/layout/pyramid1"/>
    <dgm:cxn modelId="{3CC2E19C-A05F-42A5-B60F-F856924ED99D}" type="presOf" srcId="{646292A6-44DE-48F7-ABE5-5CAE7E83AE79}" destId="{3BE804F5-218F-4D6D-8978-FCE764DB50FD}" srcOrd="1" destOrd="1" presId="urn:microsoft.com/office/officeart/2005/8/layout/pyramid1"/>
    <dgm:cxn modelId="{5568BEBD-999C-4C3F-8683-61337C6680C0}" type="presOf" srcId="{71D4A584-8A99-4687-8838-E326BDD8434C}" destId="{35EE01EE-8749-49F6-9460-A4F40E0707A1}" srcOrd="0" destOrd="0" presId="urn:microsoft.com/office/officeart/2005/8/layout/pyramid1"/>
    <dgm:cxn modelId="{88FB1DC9-93EB-4108-A0B2-C48489FE67DC}" type="presOf" srcId="{C89D4C9D-C54C-4CCA-982B-4AA0DB64D48D}" destId="{5BA2B16C-FB4A-4153-860A-0F940A370801}" srcOrd="1" destOrd="2" presId="urn:microsoft.com/office/officeart/2005/8/layout/pyramid1"/>
    <dgm:cxn modelId="{74CDB1C9-7C34-4320-BB2C-656B0DC449E0}" srcId="{98A3D5D1-C85E-43F2-BE46-1154904FE2AE}" destId="{441B0FAA-7812-43A3-992D-53B3F7416C36}" srcOrd="1" destOrd="0" parTransId="{2F54218D-A678-4AB9-A749-F4246CCC61D3}" sibTransId="{1F39D2E1-B065-4DC1-94D2-2EAB82A06C33}"/>
    <dgm:cxn modelId="{914396CA-BDF1-4F70-BE46-F04820DE2727}" type="presOf" srcId="{71D4A584-8A99-4687-8838-E326BDD8434C}" destId="{3BE804F5-218F-4D6D-8978-FCE764DB50FD}" srcOrd="1" destOrd="0" presId="urn:microsoft.com/office/officeart/2005/8/layout/pyramid1"/>
    <dgm:cxn modelId="{93444AD2-1BD2-46C5-A89B-6FC08016987F}" srcId="{BD3ABE7D-7428-47B6-B929-85C17DBB9182}" destId="{98A3D5D1-C85E-43F2-BE46-1154904FE2AE}" srcOrd="2" destOrd="0" parTransId="{DD068DE7-37B0-498A-88DE-003F0C8D0E46}" sibTransId="{B3223582-E317-43F2-815F-A4A7F123559A}"/>
    <dgm:cxn modelId="{99EA4BD4-E0CE-496A-953C-A46031543005}" type="presOf" srcId="{D642CE18-B8A4-4D01-9585-E55D3EBD78DA}" destId="{9E0ED030-4F67-4CF1-AF1F-32FDD102C016}" srcOrd="1" destOrd="0" presId="urn:microsoft.com/office/officeart/2005/8/layout/pyramid1"/>
    <dgm:cxn modelId="{57EF43D8-7C26-443A-ABBD-2CAB47229CF0}" type="presOf" srcId="{21A7BCC6-895A-47A8-BFEB-D71512DF33CC}" destId="{35EE01EE-8749-49F6-9460-A4F40E0707A1}" srcOrd="0" destOrd="2" presId="urn:microsoft.com/office/officeart/2005/8/layout/pyramid1"/>
    <dgm:cxn modelId="{AADEA4DB-0A98-457C-B05F-8D6CE43ED2F6}" type="presOf" srcId="{938B6DC3-2187-421B-A0AC-616A970CDEA9}" destId="{B5831AC3-C6D3-452B-AB61-27F4DF7BA8E4}" srcOrd="0" destOrd="2" presId="urn:microsoft.com/office/officeart/2005/8/layout/pyramid1"/>
    <dgm:cxn modelId="{F5AFDAE3-2819-4950-A985-FDFF891A00DC}" srcId="{8D5DF5F9-0318-4C83-AD6C-5648ECD59DEC}" destId="{646292A6-44DE-48F7-ABE5-5CAE7E83AE79}" srcOrd="1" destOrd="0" parTransId="{7E3BD305-0300-4C43-9D88-BBF145E968B5}" sibTransId="{B0C726C3-6BDC-479B-9BCF-70BF6D6A434F}"/>
    <dgm:cxn modelId="{3C4E33EB-3C57-4A59-85BA-4A113C751082}" type="presOf" srcId="{B0E98B64-60BB-445C-B91F-0DA8BE779544}" destId="{FA2EBE54-6C8A-4F6E-A736-58B8159B1CF7}" srcOrd="1" destOrd="1" presId="urn:microsoft.com/office/officeart/2005/8/layout/pyramid1"/>
    <dgm:cxn modelId="{33C10BF0-BB0B-40ED-AF29-3892D676BF48}" type="presOf" srcId="{73312514-3729-48C5-A3FE-49113C4D79BD}" destId="{C6EFC0BF-9C8C-4424-88AB-E5028BE3EB47}" srcOrd="0" destOrd="0" presId="urn:microsoft.com/office/officeart/2005/8/layout/pyramid1"/>
    <dgm:cxn modelId="{74A0E4F4-154C-4074-8B3A-50DD48933A0A}" type="presOf" srcId="{73312514-3729-48C5-A3FE-49113C4D79BD}" destId="{CF339854-FF03-4A7F-A39E-BBCDAB6C7377}" srcOrd="1" destOrd="0" presId="urn:microsoft.com/office/officeart/2005/8/layout/pyramid1"/>
    <dgm:cxn modelId="{540136FA-CF98-42E8-92D5-ECFD02426259}" type="presOf" srcId="{98A3D5D1-C85E-43F2-BE46-1154904FE2AE}" destId="{A6120C16-A267-41D0-AED2-B330FEB4AE30}" srcOrd="1" destOrd="0" presId="urn:microsoft.com/office/officeart/2005/8/layout/pyramid1"/>
    <dgm:cxn modelId="{142B1EFC-C46C-42A4-B034-E2BCC5849923}" srcId="{BD3ABE7D-7428-47B6-B929-85C17DBB9182}" destId="{FD343D92-4109-46B0-96B7-CCD8D7129D12}" srcOrd="0" destOrd="0" parTransId="{DC8D3434-991F-4338-8921-AF37B9873C30}" sibTransId="{A45E9C85-6A6B-4F74-BB5B-078920B47B65}"/>
    <dgm:cxn modelId="{B70E6CF4-B555-4815-9731-2EE819F9A0E1}" type="presParOf" srcId="{9F132F61-1B19-4961-8A9B-4D2EA429B168}" destId="{3EFECF10-B00F-41BC-ADE8-54125A102B12}" srcOrd="0" destOrd="0" presId="urn:microsoft.com/office/officeart/2005/8/layout/pyramid1"/>
    <dgm:cxn modelId="{073F754F-2EE8-484B-AB0B-8F620B565BB6}" type="presParOf" srcId="{3EFECF10-B00F-41BC-ADE8-54125A102B12}" destId="{5D178795-6550-4726-AA58-BA0B9DD00517}" srcOrd="0" destOrd="0" presId="urn:microsoft.com/office/officeart/2005/8/layout/pyramid1"/>
    <dgm:cxn modelId="{7394A434-5F3E-4713-863E-67304918C50A}" type="presParOf" srcId="{3EFECF10-B00F-41BC-ADE8-54125A102B12}" destId="{9691D827-0707-43D1-83F3-B08EB141487D}" srcOrd="1" destOrd="0" presId="urn:microsoft.com/office/officeart/2005/8/layout/pyramid1"/>
    <dgm:cxn modelId="{D2564B26-A3D1-4816-B5BE-EC374A09C2CD}" type="presParOf" srcId="{9F132F61-1B19-4961-8A9B-4D2EA429B168}" destId="{1BD20D0B-948C-4FC3-843F-6AFA20F140CD}" srcOrd="1" destOrd="0" presId="urn:microsoft.com/office/officeart/2005/8/layout/pyramid1"/>
    <dgm:cxn modelId="{6B948588-FC96-4F57-8B03-E94EF7C79312}" type="presParOf" srcId="{1BD20D0B-948C-4FC3-843F-6AFA20F140CD}" destId="{32758C14-4816-4C3E-ACF5-F568066AA8C9}" srcOrd="0" destOrd="0" presId="urn:microsoft.com/office/officeart/2005/8/layout/pyramid1"/>
    <dgm:cxn modelId="{65049F22-A6B6-4604-A907-8CB228655BDD}" type="presParOf" srcId="{1BD20D0B-948C-4FC3-843F-6AFA20F140CD}" destId="{5BA2B16C-FB4A-4153-860A-0F940A370801}" srcOrd="1" destOrd="0" presId="urn:microsoft.com/office/officeart/2005/8/layout/pyramid1"/>
    <dgm:cxn modelId="{90E8D6AE-872D-418B-9534-03C7A2ADF608}" type="presParOf" srcId="{1BD20D0B-948C-4FC3-843F-6AFA20F140CD}" destId="{C6EFC0BF-9C8C-4424-88AB-E5028BE3EB47}" srcOrd="2" destOrd="0" presId="urn:microsoft.com/office/officeart/2005/8/layout/pyramid1"/>
    <dgm:cxn modelId="{51CC9C3D-B551-4DC9-859C-19D169AC25D2}" type="presParOf" srcId="{1BD20D0B-948C-4FC3-843F-6AFA20F140CD}" destId="{CF339854-FF03-4A7F-A39E-BBCDAB6C7377}" srcOrd="3" destOrd="0" presId="urn:microsoft.com/office/officeart/2005/8/layout/pyramid1"/>
    <dgm:cxn modelId="{2B832622-AEBB-42AC-BAAE-67FC9F8F6D4A}" type="presParOf" srcId="{9F132F61-1B19-4961-8A9B-4D2EA429B168}" destId="{70585A81-8C05-49CB-8424-3ACD3797826B}" srcOrd="2" destOrd="0" presId="urn:microsoft.com/office/officeart/2005/8/layout/pyramid1"/>
    <dgm:cxn modelId="{D834878E-B180-4DFB-9BE0-C3956283DC93}" type="presParOf" srcId="{70585A81-8C05-49CB-8424-3ACD3797826B}" destId="{B5831AC3-C6D3-452B-AB61-27F4DF7BA8E4}" srcOrd="0" destOrd="0" presId="urn:microsoft.com/office/officeart/2005/8/layout/pyramid1"/>
    <dgm:cxn modelId="{7822A5A4-D424-45CE-A539-F6C37DB234E1}" type="presParOf" srcId="{70585A81-8C05-49CB-8424-3ACD3797826B}" destId="{35251090-1079-4B46-9B23-AAE982866719}" srcOrd="1" destOrd="0" presId="urn:microsoft.com/office/officeart/2005/8/layout/pyramid1"/>
    <dgm:cxn modelId="{66B7D439-AC32-4CCE-9AF6-489697020C77}" type="presParOf" srcId="{70585A81-8C05-49CB-8424-3ACD3797826B}" destId="{0B7DC052-2E75-4F2B-B430-F39CBEB67AB8}" srcOrd="2" destOrd="0" presId="urn:microsoft.com/office/officeart/2005/8/layout/pyramid1"/>
    <dgm:cxn modelId="{3A06C47E-586D-460A-BD10-822CB3762497}" type="presParOf" srcId="{70585A81-8C05-49CB-8424-3ACD3797826B}" destId="{A6120C16-A267-41D0-AED2-B330FEB4AE30}" srcOrd="3" destOrd="0" presId="urn:microsoft.com/office/officeart/2005/8/layout/pyramid1"/>
    <dgm:cxn modelId="{22B28635-C038-4533-A54E-76C928E7264E}" type="presParOf" srcId="{9F132F61-1B19-4961-8A9B-4D2EA429B168}" destId="{7E16692C-5DD5-4420-87D9-5BB8E29341BE}" srcOrd="3" destOrd="0" presId="urn:microsoft.com/office/officeart/2005/8/layout/pyramid1"/>
    <dgm:cxn modelId="{B96AA8AB-85F8-4A25-AA76-033D7F482708}" type="presParOf" srcId="{7E16692C-5DD5-4420-87D9-5BB8E29341BE}" destId="{35EE01EE-8749-49F6-9460-A4F40E0707A1}" srcOrd="0" destOrd="0" presId="urn:microsoft.com/office/officeart/2005/8/layout/pyramid1"/>
    <dgm:cxn modelId="{64E885FA-EF19-4A90-BBEB-5815C1AFE127}" type="presParOf" srcId="{7E16692C-5DD5-4420-87D9-5BB8E29341BE}" destId="{3BE804F5-218F-4D6D-8978-FCE764DB50FD}" srcOrd="1" destOrd="0" presId="urn:microsoft.com/office/officeart/2005/8/layout/pyramid1"/>
    <dgm:cxn modelId="{D603DA67-AEFF-48DD-B262-D0D76357BBCD}" type="presParOf" srcId="{7E16692C-5DD5-4420-87D9-5BB8E29341BE}" destId="{E35119B2-326F-449F-A832-79706AC3A11D}" srcOrd="2" destOrd="0" presId="urn:microsoft.com/office/officeart/2005/8/layout/pyramid1"/>
    <dgm:cxn modelId="{D611A313-28BF-4040-8993-B41659367E15}" type="presParOf" srcId="{7E16692C-5DD5-4420-87D9-5BB8E29341BE}" destId="{8A8720F6-59A2-4D8D-9612-C7ACD679321A}" srcOrd="3" destOrd="0" presId="urn:microsoft.com/office/officeart/2005/8/layout/pyramid1"/>
    <dgm:cxn modelId="{36FBD718-4B30-4F96-A5FB-EDE12E173BB7}" type="presParOf" srcId="{9F132F61-1B19-4961-8A9B-4D2EA429B168}" destId="{D0428941-9B50-4628-9864-9162C70676BE}" srcOrd="4" destOrd="0" presId="urn:microsoft.com/office/officeart/2005/8/layout/pyramid1"/>
    <dgm:cxn modelId="{9D19EA92-709D-4102-B74F-CB482EDB3626}" type="presParOf" srcId="{D0428941-9B50-4628-9864-9162C70676BE}" destId="{5B04B44D-A523-40D9-9B4F-925B27AD74AC}" srcOrd="0" destOrd="0" presId="urn:microsoft.com/office/officeart/2005/8/layout/pyramid1"/>
    <dgm:cxn modelId="{868BF83C-CF3E-475A-913F-3CD8678E2BAE}" type="presParOf" srcId="{D0428941-9B50-4628-9864-9162C70676BE}" destId="{FA2EBE54-6C8A-4F6E-A736-58B8159B1CF7}" srcOrd="1" destOrd="0" presId="urn:microsoft.com/office/officeart/2005/8/layout/pyramid1"/>
    <dgm:cxn modelId="{18D89480-9ABD-4741-9534-0FB1A2172E79}" type="presParOf" srcId="{D0428941-9B50-4628-9864-9162C70676BE}" destId="{CC9CC9C8-6F84-4B01-BAD6-9D8D84C75C41}" srcOrd="2" destOrd="0" presId="urn:microsoft.com/office/officeart/2005/8/layout/pyramid1"/>
    <dgm:cxn modelId="{86EA5B10-355C-4A88-8ECF-A99F96864EFF}" type="presParOf" srcId="{D0428941-9B50-4628-9864-9162C70676BE}" destId="{9E0ED030-4F67-4CF1-AF1F-32FDD102C016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78795-6550-4726-AA58-BA0B9DD00517}">
      <dsp:nvSpPr>
        <dsp:cNvPr id="0" name=""/>
        <dsp:cNvSpPr/>
      </dsp:nvSpPr>
      <dsp:spPr>
        <a:xfrm>
          <a:off x="2064026" y="0"/>
          <a:ext cx="1032013" cy="1131718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u="sng" kern="1200">
              <a:latin typeface="+mj-ea"/>
              <a:ea typeface="+mj-ea"/>
            </a:rPr>
            <a:t>Partner </a:t>
          </a:r>
          <a:r>
            <a:rPr lang="zh-TW" altLang="en-US" sz="1800" b="1" u="sng" kern="1200">
              <a:latin typeface="+mj-ea"/>
              <a:ea typeface="+mj-ea"/>
            </a:rPr>
            <a:t>會計師</a:t>
          </a:r>
          <a:r>
            <a:rPr lang="en-US" altLang="zh-TW" sz="1800" b="1" u="sng" kern="1200">
              <a:latin typeface="+mj-ea"/>
              <a:ea typeface="+mj-ea"/>
            </a:rPr>
            <a:t>/</a:t>
          </a:r>
          <a:r>
            <a:rPr lang="zh-TW" altLang="en-US" sz="1800" b="1" u="sng" kern="1200">
              <a:latin typeface="+mj-ea"/>
              <a:ea typeface="+mj-ea"/>
            </a:rPr>
            <a:t>合夥人</a:t>
          </a:r>
          <a:endParaRPr lang="zh-TW" altLang="en-US" sz="1800" kern="1200"/>
        </a:p>
      </dsp:txBody>
      <dsp:txXfrm>
        <a:off x="2064026" y="0"/>
        <a:ext cx="1032013" cy="1131718"/>
      </dsp:txXfrm>
    </dsp:sp>
    <dsp:sp modelId="{32758C14-4816-4C3E-ACF5-F568066AA8C9}">
      <dsp:nvSpPr>
        <dsp:cNvPr id="0" name=""/>
        <dsp:cNvSpPr/>
      </dsp:nvSpPr>
      <dsp:spPr>
        <a:xfrm rot="10800000">
          <a:off x="3096039" y="1131718"/>
          <a:ext cx="4492292" cy="1131718"/>
        </a:xfrm>
        <a:prstGeom prst="nonIsoscelesTrapezoid">
          <a:avLst>
            <a:gd name="adj1" fmla="val 0"/>
            <a:gd name="adj2" fmla="val 4559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>
              <a:latin typeface="+mj-ea"/>
              <a:ea typeface="+mj-ea"/>
            </a:rPr>
            <a:t>大型案件主辦協理、跨部門溝通協調</a:t>
          </a:r>
          <a:endParaRPr lang="en-US" altLang="zh-TW" sz="1300" b="1" u="sng" kern="1200" dirty="0">
            <a:latin typeface="+mj-ea"/>
            <a:ea typeface="+mj-ea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>
              <a:latin typeface="+mj-ea"/>
              <a:ea typeface="+mj-ea"/>
            </a:rPr>
            <a:t>維持客戶關係</a:t>
          </a:r>
          <a:endParaRPr lang="en-US" altLang="zh-TW" sz="1300" b="1" u="sng" kern="1200" dirty="0">
            <a:latin typeface="+mj-ea"/>
            <a:ea typeface="+mj-ea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>
              <a:latin typeface="+mj-ea"/>
              <a:ea typeface="+mj-ea"/>
            </a:rPr>
            <a:t>案件</a:t>
          </a:r>
          <a:r>
            <a:rPr lang="zh-TW" altLang="en-US" sz="1300" kern="1200" dirty="0">
              <a:latin typeface="+mj-ea"/>
              <a:ea typeface="+mj-ea"/>
            </a:rPr>
            <a:t>品質與人力配置等規劃及管理</a:t>
          </a:r>
          <a:endParaRPr lang="en-US" altLang="zh-TW" sz="1300" b="1" u="sng" kern="1200" dirty="0">
            <a:latin typeface="+mj-ea"/>
            <a:ea typeface="+mj-ea"/>
          </a:endParaRPr>
        </a:p>
      </dsp:txBody>
      <dsp:txXfrm rot="10800000">
        <a:off x="3612046" y="1131718"/>
        <a:ext cx="3976285" cy="1131718"/>
      </dsp:txXfrm>
    </dsp:sp>
    <dsp:sp modelId="{C6EFC0BF-9C8C-4424-88AB-E5028BE3EB47}">
      <dsp:nvSpPr>
        <dsp:cNvPr id="0" name=""/>
        <dsp:cNvSpPr/>
      </dsp:nvSpPr>
      <dsp:spPr>
        <a:xfrm>
          <a:off x="1548019" y="1131718"/>
          <a:ext cx="2064026" cy="1131718"/>
        </a:xfrm>
        <a:prstGeom prst="trapezoid">
          <a:avLst>
            <a:gd name="adj" fmla="val 45595"/>
          </a:avLst>
        </a:prstGeom>
        <a:solidFill>
          <a:schemeClr val="accent5">
            <a:hueOff val="1758620"/>
            <a:satOff val="-14175"/>
            <a:lumOff val="402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u="sng" kern="1200" dirty="0">
              <a:latin typeface="+mj-ea"/>
              <a:ea typeface="+mj-ea"/>
            </a:rPr>
            <a:t>SM</a:t>
          </a:r>
          <a:r>
            <a:rPr lang="zh-TW" altLang="en-US" sz="1800" b="1" u="sng" kern="1200" dirty="0">
              <a:latin typeface="+mj-ea"/>
              <a:ea typeface="+mj-ea"/>
            </a:rPr>
            <a:t>協理</a:t>
          </a:r>
          <a:r>
            <a:rPr lang="en-US" altLang="zh-TW" sz="1800" b="1" u="sng" kern="1200" dirty="0">
              <a:latin typeface="+mj-ea"/>
              <a:ea typeface="+mj-ea"/>
            </a:rPr>
            <a:t>Y11</a:t>
          </a:r>
        </a:p>
      </dsp:txBody>
      <dsp:txXfrm>
        <a:off x="1909224" y="1131718"/>
        <a:ext cx="1341617" cy="1131718"/>
      </dsp:txXfrm>
    </dsp:sp>
    <dsp:sp modelId="{B5831AC3-C6D3-452B-AB61-27F4DF7BA8E4}">
      <dsp:nvSpPr>
        <dsp:cNvPr id="0" name=""/>
        <dsp:cNvSpPr/>
      </dsp:nvSpPr>
      <dsp:spPr>
        <a:xfrm rot="10800000">
          <a:off x="3612046" y="2263436"/>
          <a:ext cx="3976285" cy="1131718"/>
        </a:xfrm>
        <a:prstGeom prst="nonIsoscelesTrapezoid">
          <a:avLst>
            <a:gd name="adj1" fmla="val 0"/>
            <a:gd name="adj2" fmla="val 4559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2344826"/>
              <a:satOff val="-18899"/>
              <a:lumOff val="53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>
              <a:latin typeface="+mj-ea"/>
              <a:ea typeface="+mj-ea"/>
            </a:rPr>
            <a:t>大型客戶主辦查核員、中小型案件主辦經理</a:t>
          </a:r>
          <a:endParaRPr lang="en-US" altLang="zh-TW" sz="1300" b="1" u="sng" kern="1200" dirty="0">
            <a:latin typeface="+mj-ea"/>
            <a:ea typeface="+mj-ea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>
              <a:latin typeface="+mj-ea"/>
              <a:ea typeface="+mj-ea"/>
            </a:rPr>
            <a:t>協助解決客戶會計或稅務上疑難問題</a:t>
          </a:r>
          <a:endParaRPr lang="en-US" altLang="zh-TW" sz="1300" b="1" u="sng" kern="1200" dirty="0">
            <a:latin typeface="+mj-ea"/>
            <a:ea typeface="+mj-ea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>
              <a:latin typeface="+mj-ea"/>
              <a:ea typeface="+mj-ea"/>
            </a:rPr>
            <a:t>覆核</a:t>
          </a:r>
          <a:r>
            <a:rPr lang="en-US" altLang="zh-TW" sz="1300" kern="1200" dirty="0">
              <a:latin typeface="+mj-ea"/>
              <a:ea typeface="+mj-ea"/>
            </a:rPr>
            <a:t>Senior Staff</a:t>
          </a:r>
          <a:r>
            <a:rPr lang="zh-TW" altLang="en-US" sz="1300" kern="1200" dirty="0">
              <a:latin typeface="+mj-ea"/>
              <a:ea typeface="+mj-ea"/>
            </a:rPr>
            <a:t>工作底稿</a:t>
          </a:r>
          <a:endParaRPr lang="en-US" altLang="zh-TW" sz="1300" b="1" u="sng" kern="1200" dirty="0">
            <a:latin typeface="+mj-ea"/>
            <a:ea typeface="+mj-ea"/>
          </a:endParaRPr>
        </a:p>
      </dsp:txBody>
      <dsp:txXfrm rot="10800000">
        <a:off x="4128052" y="2263436"/>
        <a:ext cx="3460279" cy="1131718"/>
      </dsp:txXfrm>
    </dsp:sp>
    <dsp:sp modelId="{0B7DC052-2E75-4F2B-B430-F39CBEB67AB8}">
      <dsp:nvSpPr>
        <dsp:cNvPr id="0" name=""/>
        <dsp:cNvSpPr/>
      </dsp:nvSpPr>
      <dsp:spPr>
        <a:xfrm>
          <a:off x="1032013" y="2263436"/>
          <a:ext cx="3096039" cy="1131718"/>
        </a:xfrm>
        <a:prstGeom prst="trapezoid">
          <a:avLst>
            <a:gd name="adj" fmla="val 45595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u="sng" kern="1200" dirty="0">
              <a:latin typeface="+mj-ea"/>
              <a:ea typeface="+mj-ea"/>
            </a:rPr>
            <a:t>Manager</a:t>
          </a:r>
          <a:r>
            <a:rPr lang="zh-TW" altLang="en-US" sz="1800" b="1" u="sng" kern="1200" dirty="0">
              <a:latin typeface="+mj-ea"/>
              <a:ea typeface="+mj-ea"/>
            </a:rPr>
            <a:t>經理</a:t>
          </a:r>
          <a:r>
            <a:rPr lang="en-US" altLang="zh-TW" sz="1800" b="1" u="sng" kern="1200" dirty="0">
              <a:latin typeface="+mj-ea"/>
              <a:ea typeface="+mj-ea"/>
            </a:rPr>
            <a:t>Y7</a:t>
          </a:r>
        </a:p>
      </dsp:txBody>
      <dsp:txXfrm>
        <a:off x="1573820" y="2263436"/>
        <a:ext cx="2012425" cy="1131718"/>
      </dsp:txXfrm>
    </dsp:sp>
    <dsp:sp modelId="{35EE01EE-8749-49F6-9460-A4F40E0707A1}">
      <dsp:nvSpPr>
        <dsp:cNvPr id="0" name=""/>
        <dsp:cNvSpPr/>
      </dsp:nvSpPr>
      <dsp:spPr>
        <a:xfrm rot="10800000">
          <a:off x="4128052" y="3395155"/>
          <a:ext cx="3460279" cy="1131718"/>
        </a:xfrm>
        <a:prstGeom prst="nonIsoscelesTrapezoid">
          <a:avLst>
            <a:gd name="adj1" fmla="val 0"/>
            <a:gd name="adj2" fmla="val 4559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4689652"/>
              <a:satOff val="-37799"/>
              <a:lumOff val="10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>
              <a:latin typeface="+mj-ea"/>
              <a:ea typeface="+mj-ea"/>
            </a:rPr>
            <a:t>中小型案件主辦查核員</a:t>
          </a:r>
          <a:endParaRPr lang="en-US" altLang="zh-TW" sz="1300" b="1" u="sng" kern="1200" dirty="0">
            <a:latin typeface="+mj-ea"/>
            <a:ea typeface="+mj-ea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>
              <a:latin typeface="+mj-ea"/>
              <a:ea typeface="+mj-ea"/>
            </a:rPr>
            <a:t>協助解決客戶問題</a:t>
          </a:r>
          <a:endParaRPr lang="en-US" altLang="zh-TW" sz="1300" b="1" u="sng" kern="1200" dirty="0">
            <a:latin typeface="+mj-ea"/>
            <a:ea typeface="+mj-ea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>
              <a:latin typeface="+mj-ea"/>
              <a:ea typeface="+mj-ea"/>
            </a:rPr>
            <a:t>覆核</a:t>
          </a:r>
          <a:r>
            <a:rPr lang="en-US" altLang="zh-TW" sz="1300" kern="1200">
              <a:latin typeface="+mj-ea"/>
              <a:ea typeface="+mj-ea"/>
            </a:rPr>
            <a:t> </a:t>
          </a:r>
          <a:r>
            <a:rPr lang="en-US" altLang="zh-TW" sz="1300" kern="1200" dirty="0">
              <a:latin typeface="+mj-ea"/>
              <a:ea typeface="+mj-ea"/>
            </a:rPr>
            <a:t>Staff</a:t>
          </a:r>
          <a:r>
            <a:rPr lang="zh-TW" altLang="en-US" sz="1300" kern="1200" dirty="0">
              <a:latin typeface="+mj-ea"/>
              <a:ea typeface="+mj-ea"/>
            </a:rPr>
            <a:t>工作底稿</a:t>
          </a:r>
          <a:endParaRPr lang="en-US" altLang="zh-TW" sz="1300" b="1" u="sng" kern="1200" dirty="0">
            <a:latin typeface="+mj-ea"/>
            <a:ea typeface="+mj-ea"/>
          </a:endParaRPr>
        </a:p>
      </dsp:txBody>
      <dsp:txXfrm rot="10800000">
        <a:off x="4644059" y="3395155"/>
        <a:ext cx="2944272" cy="1131718"/>
      </dsp:txXfrm>
    </dsp:sp>
    <dsp:sp modelId="{E35119B2-326F-449F-A832-79706AC3A11D}">
      <dsp:nvSpPr>
        <dsp:cNvPr id="0" name=""/>
        <dsp:cNvSpPr/>
      </dsp:nvSpPr>
      <dsp:spPr>
        <a:xfrm>
          <a:off x="516006" y="3395155"/>
          <a:ext cx="4128052" cy="1131718"/>
        </a:xfrm>
        <a:prstGeom prst="trapezoid">
          <a:avLst>
            <a:gd name="adj" fmla="val 45595"/>
          </a:avLst>
        </a:prstGeom>
        <a:solidFill>
          <a:schemeClr val="accent5">
            <a:hueOff val="5275859"/>
            <a:satOff val="-42524"/>
            <a:lumOff val="12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u="sng" kern="1200" dirty="0">
              <a:latin typeface="+mj-ea"/>
              <a:ea typeface="+mj-ea"/>
            </a:rPr>
            <a:t>Senior</a:t>
          </a:r>
          <a:r>
            <a:rPr lang="zh-TW" altLang="en-US" sz="1800" b="1" u="sng" kern="1200" dirty="0">
              <a:latin typeface="+mj-ea"/>
              <a:ea typeface="+mj-ea"/>
            </a:rPr>
            <a:t>組長</a:t>
          </a:r>
          <a:r>
            <a:rPr lang="en-US" altLang="zh-TW" sz="1800" b="1" u="sng" kern="1200" dirty="0">
              <a:latin typeface="+mj-ea"/>
              <a:ea typeface="+mj-ea"/>
            </a:rPr>
            <a:t>Y3</a:t>
          </a:r>
        </a:p>
      </dsp:txBody>
      <dsp:txXfrm>
        <a:off x="1238415" y="3395155"/>
        <a:ext cx="2683234" cy="1131718"/>
      </dsp:txXfrm>
    </dsp:sp>
    <dsp:sp modelId="{5B04B44D-A523-40D9-9B4F-925B27AD74AC}">
      <dsp:nvSpPr>
        <dsp:cNvPr id="0" name=""/>
        <dsp:cNvSpPr/>
      </dsp:nvSpPr>
      <dsp:spPr>
        <a:xfrm rot="10800000">
          <a:off x="4644059" y="4526873"/>
          <a:ext cx="2944272" cy="1131718"/>
        </a:xfrm>
        <a:prstGeom prst="nonIsoscelesTrapezoid">
          <a:avLst>
            <a:gd name="adj1" fmla="val 0"/>
            <a:gd name="adj2" fmla="val 4559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>
              <a:latin typeface="+mj-ea"/>
              <a:ea typeface="+mj-ea"/>
            </a:rPr>
            <a:t>核閱與查核</a:t>
          </a:r>
          <a:endParaRPr lang="en-US" altLang="zh-TW" sz="1300" kern="1200" dirty="0">
            <a:latin typeface="+mj-ea"/>
            <a:ea typeface="+mj-ea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>
              <a:latin typeface="+mj-ea"/>
              <a:ea typeface="+mj-ea"/>
            </a:rPr>
            <a:t>影印</a:t>
          </a:r>
          <a:r>
            <a:rPr lang="zh-TW" altLang="en-US" sz="1300" kern="1200" dirty="0">
              <a:latin typeface="+mj-ea"/>
              <a:ea typeface="+mj-ea"/>
            </a:rPr>
            <a:t>、校稿、存貨盤點、寄發函證、抽核營收及費用憑證</a:t>
          </a:r>
          <a:endParaRPr lang="en-US" altLang="zh-TW" sz="1300" kern="1200" dirty="0">
            <a:latin typeface="+mj-ea"/>
            <a:ea typeface="+mj-ea"/>
          </a:endParaRPr>
        </a:p>
      </dsp:txBody>
      <dsp:txXfrm rot="10800000">
        <a:off x="5160065" y="4526873"/>
        <a:ext cx="2428266" cy="1131718"/>
      </dsp:txXfrm>
    </dsp:sp>
    <dsp:sp modelId="{CC9CC9C8-6F84-4B01-BAD6-9D8D84C75C41}">
      <dsp:nvSpPr>
        <dsp:cNvPr id="0" name=""/>
        <dsp:cNvSpPr/>
      </dsp:nvSpPr>
      <dsp:spPr>
        <a:xfrm>
          <a:off x="0" y="4526873"/>
          <a:ext cx="5160065" cy="1131718"/>
        </a:xfrm>
        <a:prstGeom prst="trapezoid">
          <a:avLst>
            <a:gd name="adj" fmla="val 45595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u="sng" kern="1200" dirty="0">
              <a:latin typeface="+mj-ea"/>
              <a:ea typeface="+mj-ea"/>
            </a:rPr>
            <a:t>Staff(Level 1 &amp; Level 2)</a:t>
          </a:r>
          <a:endParaRPr lang="en-US" altLang="zh-TW" sz="1800" kern="1200" dirty="0">
            <a:latin typeface="+mj-ea"/>
            <a:ea typeface="+mj-ea"/>
          </a:endParaRPr>
        </a:p>
      </dsp:txBody>
      <dsp:txXfrm>
        <a:off x="903011" y="4526873"/>
        <a:ext cx="3354042" cy="113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2025/3/19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422B-3BF5-43B3-9165-CCDB821825AF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3416-5CF5-4927-985D-18A895A86DC6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B35-78A4-45CE-AD89-6D92CED8C8C3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33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7F4-5BF6-457F-99BE-03398AF10899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8363-1F06-484F-8EF8-105DD2962615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7F4-5BF6-457F-99BE-03398AF10899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C7F4-5BF6-457F-99BE-03398AF10899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5917-AF7F-4360-B651-0C1870BBDB38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807A-A7EC-48A6-8C49-0D504F76532B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8C6C-65B7-481E-987C-5E2442136467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63F1-500E-408A-A491-AE24D688795F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9DC7F4-5BF6-457F-99BE-03398AF10899}" type="datetime1">
              <a:rPr lang="zh-TW" altLang="en-US" smtClean="0"/>
              <a:pPr/>
              <a:t>2025/3/19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-2383" y="0"/>
            <a:ext cx="9146382" cy="1181101"/>
            <a:chOff x="-2383" y="0"/>
            <a:chExt cx="9146382" cy="1181101"/>
          </a:xfrm>
        </p:grpSpPr>
        <p:sp>
          <p:nvSpPr>
            <p:cNvPr id="10" name="Freeform 6"/>
            <p:cNvSpPr/>
            <p:nvPr/>
          </p:nvSpPr>
          <p:spPr>
            <a:xfrm>
              <a:off x="-2383" y="0"/>
              <a:ext cx="3574258" cy="1181101"/>
            </a:xfrm>
            <a:custGeom>
              <a:avLst/>
              <a:gdLst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3571875 w 3571875"/>
                <a:gd name="connsiteY2" fmla="*/ 4210050 h 4210050"/>
                <a:gd name="connsiteX3" fmla="*/ 0 w 3571875"/>
                <a:gd name="connsiteY3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883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050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812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76450 w 3571875"/>
                <a:gd name="connsiteY2" fmla="*/ 22740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245519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38350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2433637 h 2433637"/>
                <a:gd name="connsiteX1" fmla="*/ 257175 w 3571875"/>
                <a:gd name="connsiteY1" fmla="*/ 0 h 2433637"/>
                <a:gd name="connsiteX2" fmla="*/ 2038350 w 3571875"/>
                <a:gd name="connsiteY2" fmla="*/ 628650 h 2433637"/>
                <a:gd name="connsiteX3" fmla="*/ 3571875 w 3571875"/>
                <a:gd name="connsiteY3" fmla="*/ 2433637 h 2433637"/>
                <a:gd name="connsiteX4" fmla="*/ 0 w 3571875"/>
                <a:gd name="connsiteY4" fmla="*/ 2433637 h 2433637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24051 w 3574257"/>
                <a:gd name="connsiteY2" fmla="*/ 3071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40682 w 3574257"/>
                <a:gd name="connsiteY2" fmla="*/ 450057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57351 w 3574257"/>
                <a:gd name="connsiteY2" fmla="*/ 2309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774032 w 3574257"/>
                <a:gd name="connsiteY2" fmla="*/ 161925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69294 w 3574257"/>
                <a:gd name="connsiteY2" fmla="*/ 2143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819275 w 3574257"/>
                <a:gd name="connsiteY2" fmla="*/ 200026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5494 w 3574257"/>
                <a:gd name="connsiteY2" fmla="*/ 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257" h="1807368">
                  <a:moveTo>
                    <a:pt x="2382" y="1807368"/>
                  </a:moveTo>
                  <a:lnTo>
                    <a:pt x="0" y="0"/>
                  </a:lnTo>
                  <a:lnTo>
                    <a:pt x="2045494" y="1"/>
                  </a:lnTo>
                  <a:lnTo>
                    <a:pt x="3574257" y="1807368"/>
                  </a:lnTo>
                  <a:lnTo>
                    <a:pt x="2382" y="18073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7"/>
            <p:cNvSpPr/>
            <p:nvPr/>
          </p:nvSpPr>
          <p:spPr>
            <a:xfrm>
              <a:off x="1" y="1"/>
              <a:ext cx="9143998" cy="1181100"/>
            </a:xfrm>
            <a:custGeom>
              <a:avLst/>
              <a:gdLst>
                <a:gd name="connsiteX0" fmla="*/ 0 w 3350419"/>
                <a:gd name="connsiteY0" fmla="*/ 2081213 h 2083594"/>
                <a:gd name="connsiteX1" fmla="*/ 3031331 w 3350419"/>
                <a:gd name="connsiteY1" fmla="*/ 0 h 2083594"/>
                <a:gd name="connsiteX2" fmla="*/ 3350419 w 3350419"/>
                <a:gd name="connsiteY2" fmla="*/ 80963 h 2083594"/>
                <a:gd name="connsiteX3" fmla="*/ 3350419 w 3350419"/>
                <a:gd name="connsiteY3" fmla="*/ 2083594 h 2083594"/>
                <a:gd name="connsiteX4" fmla="*/ 0 w 3350419"/>
                <a:gd name="connsiteY4" fmla="*/ 2081213 h 2083594"/>
                <a:gd name="connsiteX0" fmla="*/ 0 w 3112294"/>
                <a:gd name="connsiteY0" fmla="*/ 2019301 h 2083594"/>
                <a:gd name="connsiteX1" fmla="*/ 2793206 w 3112294"/>
                <a:gd name="connsiteY1" fmla="*/ 0 h 2083594"/>
                <a:gd name="connsiteX2" fmla="*/ 3112294 w 3112294"/>
                <a:gd name="connsiteY2" fmla="*/ 80963 h 2083594"/>
                <a:gd name="connsiteX3" fmla="*/ 3112294 w 3112294"/>
                <a:gd name="connsiteY3" fmla="*/ 2083594 h 2083594"/>
                <a:gd name="connsiteX4" fmla="*/ 0 w 3112294"/>
                <a:gd name="connsiteY4" fmla="*/ 2019301 h 2083594"/>
                <a:gd name="connsiteX0" fmla="*/ 0 w 3345656"/>
                <a:gd name="connsiteY0" fmla="*/ 2097882 h 2097882"/>
                <a:gd name="connsiteX1" fmla="*/ 3026568 w 3345656"/>
                <a:gd name="connsiteY1" fmla="*/ 0 h 2097882"/>
                <a:gd name="connsiteX2" fmla="*/ 3345656 w 3345656"/>
                <a:gd name="connsiteY2" fmla="*/ 80963 h 2097882"/>
                <a:gd name="connsiteX3" fmla="*/ 3345656 w 3345656"/>
                <a:gd name="connsiteY3" fmla="*/ 2083594 h 2097882"/>
                <a:gd name="connsiteX4" fmla="*/ 0 w 3345656"/>
                <a:gd name="connsiteY4" fmla="*/ 2097882 h 2097882"/>
                <a:gd name="connsiteX0" fmla="*/ 0 w 2800350"/>
                <a:gd name="connsiteY0" fmla="*/ 1935957 h 2083594"/>
                <a:gd name="connsiteX1" fmla="*/ 2481262 w 2800350"/>
                <a:gd name="connsiteY1" fmla="*/ 0 h 2083594"/>
                <a:gd name="connsiteX2" fmla="*/ 2800350 w 2800350"/>
                <a:gd name="connsiteY2" fmla="*/ 80963 h 2083594"/>
                <a:gd name="connsiteX3" fmla="*/ 2800350 w 2800350"/>
                <a:gd name="connsiteY3" fmla="*/ 2083594 h 2083594"/>
                <a:gd name="connsiteX4" fmla="*/ 0 w 2800350"/>
                <a:gd name="connsiteY4" fmla="*/ 1935957 h 2083594"/>
                <a:gd name="connsiteX0" fmla="*/ 0 w 3352800"/>
                <a:gd name="connsiteY0" fmla="*/ 2083594 h 2083594"/>
                <a:gd name="connsiteX1" fmla="*/ 3033712 w 3352800"/>
                <a:gd name="connsiteY1" fmla="*/ 0 h 2083594"/>
                <a:gd name="connsiteX2" fmla="*/ 3352800 w 3352800"/>
                <a:gd name="connsiteY2" fmla="*/ 80963 h 2083594"/>
                <a:gd name="connsiteX3" fmla="*/ 3352800 w 3352800"/>
                <a:gd name="connsiteY3" fmla="*/ 2083594 h 2083594"/>
                <a:gd name="connsiteX4" fmla="*/ 0 w 3352800"/>
                <a:gd name="connsiteY4" fmla="*/ 2083594 h 2083594"/>
                <a:gd name="connsiteX0" fmla="*/ 0 w 3352800"/>
                <a:gd name="connsiteY0" fmla="*/ 2002631 h 2002631"/>
                <a:gd name="connsiteX1" fmla="*/ 3033712 w 3352800"/>
                <a:gd name="connsiteY1" fmla="*/ 15716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988469 w 3352800"/>
                <a:gd name="connsiteY1" fmla="*/ 59530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3966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45314 w 3352800"/>
                <a:gd name="connsiteY1" fmla="*/ 1224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4839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75865 w 3352800"/>
                <a:gd name="connsiteY1" fmla="*/ 8178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901 h 2002901"/>
                <a:gd name="connsiteX1" fmla="*/ 2836585 w 3352800"/>
                <a:gd name="connsiteY1" fmla="*/ 0 h 2002901"/>
                <a:gd name="connsiteX2" fmla="*/ 3352800 w 3352800"/>
                <a:gd name="connsiteY2" fmla="*/ 270 h 2002901"/>
                <a:gd name="connsiteX3" fmla="*/ 3352800 w 3352800"/>
                <a:gd name="connsiteY3" fmla="*/ 2002901 h 2002901"/>
                <a:gd name="connsiteX4" fmla="*/ 0 w 3352800"/>
                <a:gd name="connsiteY4" fmla="*/ 2002901 h 2002901"/>
                <a:gd name="connsiteX0" fmla="*/ 0 w 3352800"/>
                <a:gd name="connsiteY0" fmla="*/ 2002631 h 2002631"/>
                <a:gd name="connsiteX1" fmla="*/ 754045 w 3352800"/>
                <a:gd name="connsiteY1" fmla="*/ 146832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26618 h 526618"/>
                <a:gd name="connsiteX1" fmla="*/ 980611 w 3352800"/>
                <a:gd name="connsiteY1" fmla="*/ 9368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6888 h 526888"/>
                <a:gd name="connsiteX1" fmla="*/ 744735 w 3352800"/>
                <a:gd name="connsiteY1" fmla="*/ 0 h 526888"/>
                <a:gd name="connsiteX2" fmla="*/ 3352800 w 3352800"/>
                <a:gd name="connsiteY2" fmla="*/ 270 h 526888"/>
                <a:gd name="connsiteX3" fmla="*/ 3352800 w 3352800"/>
                <a:gd name="connsiteY3" fmla="*/ 526888 h 526888"/>
                <a:gd name="connsiteX4" fmla="*/ 0 w 3352800"/>
                <a:gd name="connsiteY4" fmla="*/ 526888 h 526888"/>
                <a:gd name="connsiteX0" fmla="*/ 0 w 3352800"/>
                <a:gd name="connsiteY0" fmla="*/ 526618 h 526618"/>
                <a:gd name="connsiteX1" fmla="*/ 811948 w 3352800"/>
                <a:gd name="connsiteY1" fmla="*/ 6092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966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241069 w 3352800"/>
                <a:gd name="connsiteY2" fmla="*/ 94144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313 h 527313"/>
                <a:gd name="connsiteX1" fmla="*/ 900984 w 3352800"/>
                <a:gd name="connsiteY1" fmla="*/ 97774 h 527313"/>
                <a:gd name="connsiteX2" fmla="*/ 3352800 w 3352800"/>
                <a:gd name="connsiteY2" fmla="*/ 0 h 527313"/>
                <a:gd name="connsiteX3" fmla="*/ 3352800 w 3352800"/>
                <a:gd name="connsiteY3" fmla="*/ 527313 h 527313"/>
                <a:gd name="connsiteX4" fmla="*/ 0 w 3352800"/>
                <a:gd name="connsiteY4" fmla="*/ 527313 h 527313"/>
                <a:gd name="connsiteX0" fmla="*/ 0 w 3352800"/>
                <a:gd name="connsiteY0" fmla="*/ 527584 h 527584"/>
                <a:gd name="connsiteX1" fmla="*/ 748227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527584">
                  <a:moveTo>
                    <a:pt x="0" y="527584"/>
                  </a:moveTo>
                  <a:lnTo>
                    <a:pt x="748227" y="0"/>
                  </a:lnTo>
                  <a:lnTo>
                    <a:pt x="3352800" y="271"/>
                  </a:lnTo>
                  <a:lnTo>
                    <a:pt x="3352800" y="527584"/>
                  </a:lnTo>
                  <a:lnTo>
                    <a:pt x="0" y="52758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ept.cm.yzu.edu.tw/PlacementAlumni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QZgqVO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 rot="19140000">
            <a:off x="-192536" y="2352497"/>
            <a:ext cx="5648623" cy="1204306"/>
          </a:xfrm>
        </p:spPr>
        <p:txBody>
          <a:bodyPr rtlCol="0" anchor="ctr">
            <a:noAutofit/>
          </a:bodyPr>
          <a:lstStyle/>
          <a:p>
            <a:pPr algn="ctr"/>
            <a:r>
              <a:rPr lang="zh-TW" altLang="en-US" sz="6000" dirty="0"/>
              <a:t>會計</a:t>
            </a:r>
            <a:br>
              <a:rPr lang="en-US" altLang="zh-TW" sz="6000" dirty="0"/>
            </a:br>
            <a:r>
              <a:rPr lang="zh-TW" altLang="en-US" sz="6000" dirty="0"/>
              <a:t>專業學程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 rot="19057815">
            <a:off x="609673" y="3505200"/>
            <a:ext cx="6400800" cy="1219200"/>
          </a:xfrm>
        </p:spPr>
        <p:txBody>
          <a:bodyPr rtlCol="0">
            <a:noAutofit/>
          </a:bodyPr>
          <a:lstStyle/>
          <a:p>
            <a:pPr algn="ctr" rtl="0"/>
            <a:r>
              <a:rPr lang="en-US" altLang="zh-TW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Accounting</a:t>
            </a:r>
            <a:endParaRPr lang="zh-TW" altLang="en-US" sz="28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1"/>
          <a:stretch/>
        </p:blipFill>
        <p:spPr>
          <a:xfrm>
            <a:off x="4158260" y="3886200"/>
            <a:ext cx="4767326" cy="275163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217500" y="3054715"/>
            <a:ext cx="20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cap="all" dirty="0">
                <a:latin typeface="+mj-ea"/>
                <a:ea typeface="+mj-ea"/>
                <a:cs typeface="+mj-cs"/>
              </a:rPr>
              <a:t>會計學群 張謙恆</a:t>
            </a:r>
            <a:endParaRPr lang="en-US" altLang="zh-TW" sz="2000" b="1" cap="all" dirty="0">
              <a:latin typeface="+mj-ea"/>
              <a:ea typeface="+mj-ea"/>
              <a:cs typeface="+mj-cs"/>
            </a:endParaRPr>
          </a:p>
          <a:p>
            <a:pPr algn="ctr"/>
            <a:r>
              <a:rPr lang="en-US" altLang="zh-TW" sz="2000" b="1" cap="all" dirty="0">
                <a:latin typeface="+mj-ea"/>
                <a:ea typeface="+mj-ea"/>
                <a:cs typeface="+mj-cs"/>
              </a:rPr>
              <a:t>2025/03/19</a:t>
            </a:r>
            <a:endParaRPr lang="zh-TW" altLang="en-US" sz="2000" b="1" cap="all" dirty="0"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4515"/>
            <a:ext cx="8507413" cy="785056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>
                <a:ln>
                  <a:solidFill>
                    <a:srgbClr val="FFFFFF"/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全國比賽照片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63541-2345-4EBB-9C80-D6D44A9E2531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487A306-5109-4A8C-8936-F752C86B8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7" y="3870159"/>
            <a:ext cx="7600918" cy="3356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8693086-2BE4-44CB-A9A7-0D54063B1E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1" t="15380" r="36441" b="26540"/>
          <a:stretch/>
        </p:blipFill>
        <p:spPr>
          <a:xfrm rot="10800000">
            <a:off x="82528" y="1052215"/>
            <a:ext cx="3865891" cy="310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7084B17-4255-48A8-BC33-CD680D59DE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 r="9028" b="395"/>
          <a:stretch/>
        </p:blipFill>
        <p:spPr>
          <a:xfrm>
            <a:off x="4204649" y="965334"/>
            <a:ext cx="4723276" cy="310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240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0431" y="1325562"/>
            <a:ext cx="8686800" cy="5322888"/>
          </a:xfrm>
        </p:spPr>
        <p:txBody>
          <a:bodyPr>
            <a:normAutofit fontScale="85000" lnSpcReduction="20000"/>
          </a:bodyPr>
          <a:lstStyle/>
          <a:p>
            <a:pPr marL="457200" indent="-457200" eaLnBrk="1" hangingPunct="1">
              <a:lnSpc>
                <a:spcPct val="110000"/>
              </a:lnSpc>
              <a:buBlip>
                <a:blip r:embed="rId2"/>
              </a:buBlip>
            </a:pPr>
            <a:r>
              <a:rPr lang="zh-TW" altLang="en-US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各國會計師</a:t>
            </a: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CPA</a:t>
            </a:r>
          </a:p>
          <a:p>
            <a:pPr marL="811213" lvl="1" indent="-173038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zh-TW" altLang="en-US" sz="24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台灣會計師</a:t>
            </a:r>
            <a:endParaRPr lang="en-US" altLang="zh-TW" sz="2400" b="1" dirty="0">
              <a:solidFill>
                <a:srgbClr val="5148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1213" lvl="1" indent="-173038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zh-TW" altLang="en-US" sz="24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美國會計師</a:t>
            </a:r>
          </a:p>
          <a:p>
            <a:pPr marL="811213" lvl="1" indent="-173038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zh-TW" altLang="en-US" sz="24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中國會計師</a:t>
            </a:r>
          </a:p>
          <a:p>
            <a:pPr marL="811213" lvl="1" indent="-173038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zh-TW" altLang="en-US" sz="24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英國國際會計師</a:t>
            </a:r>
            <a:r>
              <a:rPr lang="en-US" altLang="zh-TW" sz="24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(AIA</a:t>
            </a:r>
            <a:r>
              <a:rPr lang="en-US" altLang="zh-TW" sz="25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英國特許公認會計師</a:t>
            </a:r>
            <a:r>
              <a:rPr lang="en-US" altLang="zh-TW" sz="25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(ACCA)</a:t>
            </a:r>
          </a:p>
          <a:p>
            <a:pPr marL="811213" lvl="1" indent="-173038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zh-TW" altLang="en-US" sz="24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澳洲會計師</a:t>
            </a:r>
            <a:r>
              <a:rPr lang="en-US" altLang="zh-TW" sz="24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(CPAA)</a:t>
            </a:r>
          </a:p>
          <a:p>
            <a:pPr marL="457200" indent="-457200" eaLnBrk="1" hangingPunct="1">
              <a:lnSpc>
                <a:spcPct val="110000"/>
              </a:lnSpc>
              <a:buBlip>
                <a:blip r:embed="rId2"/>
              </a:buBlip>
            </a:pP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CMA (</a:t>
            </a:r>
            <a:r>
              <a:rPr lang="zh-TW" altLang="en-US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管理會計師</a:t>
            </a: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5148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lnSpc>
                <a:spcPct val="110000"/>
              </a:lnSpc>
              <a:buBlip>
                <a:blip r:embed="rId2"/>
              </a:buBlip>
            </a:pP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CFE (Certified Fraud Examiner</a:t>
            </a:r>
            <a:r>
              <a:rPr lang="zh-TW" altLang="en-US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，鑑識會計師</a:t>
            </a: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rgbClr val="5148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10000"/>
              </a:lnSpc>
              <a:buBlip>
                <a:blip r:embed="rId2"/>
              </a:buBlip>
            </a:pP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CIA</a:t>
            </a:r>
            <a:r>
              <a:rPr lang="zh-TW" altLang="en-US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國際內部稽核師</a:t>
            </a: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)CISA (</a:t>
            </a:r>
            <a:r>
              <a:rPr lang="zh-TW" altLang="en-US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國際電腦稽核師</a:t>
            </a: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ACDA(</a:t>
            </a:r>
            <a:r>
              <a:rPr lang="zh-TW" altLang="en-US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電腦稽核資料分析師</a:t>
            </a: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ICCP(</a:t>
            </a:r>
            <a:r>
              <a:rPr lang="zh-TW" altLang="en-US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國際電腦稽核軟體應用師</a:t>
            </a: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)JCCP(</a:t>
            </a:r>
            <a:r>
              <a:rPr lang="zh-TW" altLang="en-US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傑克電腦稽核軟體應用師</a:t>
            </a:r>
            <a:r>
              <a:rPr lang="en-US" altLang="zh-TW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95350">
              <a:lnSpc>
                <a:spcPct val="110000"/>
              </a:lnSpc>
            </a:pPr>
            <a:r>
              <a:rPr lang="zh-TW" altLang="en-US" sz="1900" b="0" dirty="0">
                <a:solidFill>
                  <a:schemeClr val="bg1">
                    <a:lumMod val="50000"/>
                  </a:schemeClr>
                </a:solidFill>
              </a:rPr>
              <a:t>就業情報雜誌</a:t>
            </a:r>
            <a:r>
              <a:rPr lang="en-US" altLang="zh-TW" sz="1900" b="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zh-TW" altLang="en-US" sz="19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zh-TW" sz="1900" b="0" dirty="0">
                <a:solidFill>
                  <a:schemeClr val="bg1">
                    <a:lumMod val="50000"/>
                  </a:schemeClr>
                </a:solidFill>
              </a:rPr>
              <a:t>『</a:t>
            </a:r>
            <a:r>
              <a:rPr lang="zh-TW" altLang="en-US" sz="1900" b="0" dirty="0">
                <a:solidFill>
                  <a:schemeClr val="bg1">
                    <a:lumMod val="50000"/>
                  </a:schemeClr>
                </a:solidFill>
              </a:rPr>
              <a:t>在國外擁有</a:t>
            </a:r>
            <a:r>
              <a:rPr lang="en-US" altLang="zh-TW" sz="1900" b="0" dirty="0">
                <a:solidFill>
                  <a:schemeClr val="bg1">
                    <a:lumMod val="50000"/>
                  </a:schemeClr>
                </a:solidFill>
              </a:rPr>
              <a:t>CISA</a:t>
            </a:r>
            <a:r>
              <a:rPr lang="zh-TW" altLang="en-US" sz="1900" b="0" dirty="0">
                <a:solidFill>
                  <a:schemeClr val="bg1">
                    <a:lumMod val="50000"/>
                  </a:schemeClr>
                </a:solidFill>
              </a:rPr>
              <a:t>證照的行情約年薪</a:t>
            </a:r>
            <a:r>
              <a:rPr lang="en-US" altLang="zh-TW" sz="1900" b="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zh-TW" altLang="en-US" sz="1900" b="0" dirty="0">
                <a:solidFill>
                  <a:schemeClr val="bg1">
                    <a:lumMod val="50000"/>
                  </a:schemeClr>
                </a:solidFill>
              </a:rPr>
              <a:t>萬美元</a:t>
            </a:r>
            <a:r>
              <a:rPr lang="en-US" altLang="zh-TW" sz="1900" b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900" b="0" dirty="0">
                <a:solidFill>
                  <a:schemeClr val="bg1">
                    <a:lumMod val="50000"/>
                  </a:schemeClr>
                </a:solidFill>
              </a:rPr>
              <a:t>約台幣</a:t>
            </a:r>
            <a:r>
              <a:rPr lang="en-US" altLang="zh-TW" sz="1900" b="0" dirty="0">
                <a:solidFill>
                  <a:schemeClr val="bg1">
                    <a:lumMod val="50000"/>
                  </a:schemeClr>
                </a:solidFill>
              </a:rPr>
              <a:t>260</a:t>
            </a:r>
            <a:r>
              <a:rPr lang="zh-TW" altLang="en-US" sz="1900" b="0" dirty="0">
                <a:solidFill>
                  <a:schemeClr val="bg1">
                    <a:lumMod val="50000"/>
                  </a:schemeClr>
                </a:solidFill>
              </a:rPr>
              <a:t>萬</a:t>
            </a:r>
            <a:r>
              <a:rPr lang="en-US" altLang="zh-TW" sz="1900" b="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zh-TW" altLang="en-US" sz="1900" b="0" dirty="0">
                <a:solidFill>
                  <a:schemeClr val="bg1">
                    <a:lumMod val="50000"/>
                  </a:schemeClr>
                </a:solidFill>
              </a:rPr>
              <a:t>，而台灣有些大型企業在召募稽核人員時也開始特別指名需具備</a:t>
            </a:r>
            <a:r>
              <a:rPr lang="en-US" altLang="zh-TW" sz="1900" b="0" dirty="0">
                <a:solidFill>
                  <a:schemeClr val="bg1">
                    <a:lumMod val="50000"/>
                  </a:schemeClr>
                </a:solidFill>
              </a:rPr>
              <a:t>CISA</a:t>
            </a:r>
            <a:r>
              <a:rPr lang="zh-TW" altLang="en-US" sz="1900" b="0" dirty="0">
                <a:solidFill>
                  <a:schemeClr val="bg1">
                    <a:lumMod val="50000"/>
                  </a:schemeClr>
                </a:solidFill>
              </a:rPr>
              <a:t>證照。通常考取</a:t>
            </a:r>
            <a:r>
              <a:rPr lang="en-US" altLang="zh-TW" sz="1900" b="0" dirty="0">
                <a:solidFill>
                  <a:schemeClr val="bg1">
                    <a:lumMod val="50000"/>
                  </a:schemeClr>
                </a:solidFill>
              </a:rPr>
              <a:t>CIA</a:t>
            </a:r>
            <a:r>
              <a:rPr lang="zh-TW" altLang="en-US" sz="1900" b="0" dirty="0">
                <a:solidFill>
                  <a:schemeClr val="bg1">
                    <a:lumMod val="50000"/>
                  </a:schemeClr>
                </a:solidFill>
              </a:rPr>
              <a:t>（內部稽核師）證照者，多會以</a:t>
            </a:r>
            <a:r>
              <a:rPr lang="en-US" altLang="zh-TW" sz="1900" b="0" dirty="0">
                <a:solidFill>
                  <a:schemeClr val="bg1">
                    <a:lumMod val="50000"/>
                  </a:schemeClr>
                </a:solidFill>
              </a:rPr>
              <a:t>CISA</a:t>
            </a:r>
            <a:r>
              <a:rPr lang="zh-TW" altLang="en-US" sz="1900" b="0" dirty="0">
                <a:solidFill>
                  <a:schemeClr val="bg1">
                    <a:lumMod val="50000"/>
                  </a:schemeClr>
                </a:solidFill>
              </a:rPr>
              <a:t>為下一張證照的目標。</a:t>
            </a:r>
            <a:r>
              <a:rPr lang="en-US" altLang="zh-TW" sz="1900" b="0" dirty="0">
                <a:solidFill>
                  <a:schemeClr val="bg1">
                    <a:lumMod val="50000"/>
                  </a:schemeClr>
                </a:solidFill>
              </a:rPr>
              <a:t>』</a:t>
            </a:r>
            <a:endParaRPr lang="en-US" altLang="zh-TW" sz="1900" b="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lnSpc>
                <a:spcPct val="110000"/>
              </a:lnSpc>
              <a:buBlip>
                <a:blip r:embed="rId2"/>
              </a:buBlip>
            </a:pPr>
            <a:r>
              <a:rPr lang="zh-TW" altLang="en-US" sz="2800" b="1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記帳士</a:t>
            </a:r>
            <a:endParaRPr lang="en-US" altLang="zh-TW" sz="2800" b="1" dirty="0">
              <a:solidFill>
                <a:srgbClr val="5148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62A7E-F5D0-4FD0-AA7B-C0F95ECCCD3B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7" name="標題 12"/>
          <p:cNvSpPr txBox="1">
            <a:spLocks/>
          </p:cNvSpPr>
          <p:nvPr/>
        </p:nvSpPr>
        <p:spPr>
          <a:xfrm>
            <a:off x="1039363" y="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sz="4800" dirty="0">
                <a:ln>
                  <a:solidFill>
                    <a:srgbClr val="FFFFFF"/>
                  </a:solidFill>
                </a:ln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專業證照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0563" y="411162"/>
            <a:ext cx="3202437" cy="22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9FE7095-F898-435A-901A-5665E82D7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65496"/>
            <a:ext cx="9144000" cy="509250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25CA703-2916-4FA3-8E37-45245CE93102}"/>
              </a:ext>
            </a:extLst>
          </p:cNvPr>
          <p:cNvSpPr txBox="1"/>
          <p:nvPr/>
        </p:nvSpPr>
        <p:spPr>
          <a:xfrm>
            <a:off x="369658" y="1303863"/>
            <a:ext cx="8607206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zh-TW" altLang="en-US" sz="253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業界資深主管擔任導師！</a:t>
            </a:r>
            <a:r>
              <a:rPr lang="zh-TW" altLang="en-US" sz="1266" dirty="0"/>
              <a:t>一位業師指導</a:t>
            </a:r>
            <a:r>
              <a:rPr lang="en-US" altLang="zh-TW" sz="1266" dirty="0"/>
              <a:t>2-4</a:t>
            </a:r>
            <a:r>
              <a:rPr lang="zh-TW" altLang="en-US" sz="1266" dirty="0"/>
              <a:t>位導生一年</a:t>
            </a:r>
            <a:endParaRPr lang="zh-TW" altLang="en-US" sz="2531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爆炸: 八角 6">
            <a:extLst>
              <a:ext uri="{FF2B5EF4-FFF2-40B4-BE49-F238E27FC236}">
                <a16:creationId xmlns:a16="http://schemas.microsoft.com/office/drawing/2014/main" id="{CB003795-28AB-401A-9729-B758907F91E8}"/>
              </a:ext>
            </a:extLst>
          </p:cNvPr>
          <p:cNvSpPr/>
          <p:nvPr/>
        </p:nvSpPr>
        <p:spPr>
          <a:xfrm>
            <a:off x="167136" y="87468"/>
            <a:ext cx="3645405" cy="1296412"/>
          </a:xfrm>
          <a:prstGeom prst="irregularSeal1">
            <a:avLst/>
          </a:prstGeom>
          <a:solidFill>
            <a:srgbClr val="FFFF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zh-TW" altLang="en-US" sz="253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元智會計獨有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928ADBA-FDC6-4B67-894A-63B988E7D19B}"/>
              </a:ext>
            </a:extLst>
          </p:cNvPr>
          <p:cNvSpPr txBox="1">
            <a:spLocks/>
          </p:cNvSpPr>
          <p:nvPr/>
        </p:nvSpPr>
        <p:spPr>
          <a:xfrm>
            <a:off x="1508760" y="246026"/>
            <a:ext cx="7178040" cy="8856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z="4800" b="1">
                <a:ln>
                  <a:solidFill>
                    <a:srgbClr val="FFFFFF"/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業師計畫</a:t>
            </a:r>
            <a:endParaRPr lang="zh-TW" altLang="en-US" sz="4800" b="1" dirty="0">
              <a:ln>
                <a:solidFill>
                  <a:srgbClr val="FFFFFF"/>
                </a:solidFill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88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94F61ED-BCB2-4ECE-86EE-80978684C0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5"/>
          <a:stretch/>
        </p:blipFill>
        <p:spPr>
          <a:xfrm>
            <a:off x="2123283" y="1827473"/>
            <a:ext cx="3299108" cy="243027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699B712-492A-4FB4-A92F-7A6F3FC25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8657" r="4573" b="4965"/>
          <a:stretch/>
        </p:blipFill>
        <p:spPr>
          <a:xfrm>
            <a:off x="5422391" y="95238"/>
            <a:ext cx="3624275" cy="255383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786E56C-9931-4922-8EEF-117613713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7"/>
          <a:stretch/>
        </p:blipFill>
        <p:spPr>
          <a:xfrm>
            <a:off x="4116379" y="4521788"/>
            <a:ext cx="5027621" cy="231615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1CF18D8-57BB-440E-9134-3F2D0E1AF7EA}"/>
              </a:ext>
            </a:extLst>
          </p:cNvPr>
          <p:cNvSpPr txBox="1"/>
          <p:nvPr/>
        </p:nvSpPr>
        <p:spPr>
          <a:xfrm>
            <a:off x="5769468" y="3979980"/>
            <a:ext cx="172144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zh-TW" altLang="en-US" sz="253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勤業眾信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1CBBDF3-A49D-44B3-9F8B-D2B641E9D3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18247" r="8472" b="8647"/>
          <a:stretch/>
        </p:blipFill>
        <p:spPr>
          <a:xfrm>
            <a:off x="97333" y="3815392"/>
            <a:ext cx="3917730" cy="2439342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23D81035-2696-4B54-B169-D5B21A612BE3}"/>
              </a:ext>
            </a:extLst>
          </p:cNvPr>
          <p:cNvSpPr txBox="1"/>
          <p:nvPr/>
        </p:nvSpPr>
        <p:spPr>
          <a:xfrm>
            <a:off x="1009568" y="6396399"/>
            <a:ext cx="172144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zh-TW" altLang="en-US" sz="253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資誠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862661-CBEC-47D6-8DD6-6A4922248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7011"/>
            <a:ext cx="3506199" cy="228252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3021147-66B5-47AA-9822-A4DC2D1675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29090" r="4729" b="5703"/>
          <a:stretch/>
        </p:blipFill>
        <p:spPr>
          <a:xfrm>
            <a:off x="5577840" y="1745989"/>
            <a:ext cx="3105345" cy="29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90AC6A6-7950-4C07-8229-634B0D94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692" y="60480"/>
            <a:ext cx="5959356" cy="373412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46AF25F-1D6D-47CA-AD38-3A3BA4E28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2" b="4964"/>
          <a:stretch/>
        </p:blipFill>
        <p:spPr>
          <a:xfrm>
            <a:off x="5473279" y="60480"/>
            <a:ext cx="3670721" cy="307201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D01C0C87-56F8-4175-AEFF-C542043ABE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8"/>
          <a:stretch/>
        </p:blipFill>
        <p:spPr>
          <a:xfrm>
            <a:off x="1455438" y="3725509"/>
            <a:ext cx="7400494" cy="308054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155B183-5041-4F6A-AEE3-8EB7DE6D65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5"/>
          <a:stretch/>
        </p:blipFill>
        <p:spPr>
          <a:xfrm>
            <a:off x="5587664" y="1604588"/>
            <a:ext cx="3487724" cy="2411402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F9794D03-E678-40C7-BE33-DC32F4342789}"/>
              </a:ext>
            </a:extLst>
          </p:cNvPr>
          <p:cNvSpPr txBox="1"/>
          <p:nvPr/>
        </p:nvSpPr>
        <p:spPr>
          <a:xfrm>
            <a:off x="240303" y="4310288"/>
            <a:ext cx="1215135" cy="1240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zh-TW" altLang="en-US" sz="253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期末感恩分享會</a:t>
            </a:r>
          </a:p>
        </p:txBody>
      </p:sp>
    </p:spTree>
    <p:extLst>
      <p:ext uri="{BB962C8B-B14F-4D97-AF65-F5344CB8AC3E}">
        <p14:creationId xmlns:p14="http://schemas.microsoft.com/office/powerpoint/2010/main" val="13579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693" y="161926"/>
            <a:ext cx="7497763" cy="882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800" b="1" dirty="0">
                <a:ln>
                  <a:solidFill>
                    <a:srgbClr val="FFFFFF"/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實習及工讀機會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401038" y="6046997"/>
            <a:ext cx="502920" cy="502920"/>
          </a:xfrm>
        </p:spPr>
        <p:txBody>
          <a:bodyPr/>
          <a:lstStyle/>
          <a:p>
            <a:pPr>
              <a:defRPr/>
            </a:pPr>
            <a:fld id="{01462A7E-F5D0-4FD0-AA7B-C0F95ECCCD3B}" type="slidenum">
              <a:rPr lang="zh-TW" altLang="en-US" smtClean="0"/>
              <a:pPr>
                <a:defRPr/>
              </a:pPr>
              <a:t>15</a:t>
            </a:fld>
            <a:endParaRPr lang="en-US" altLang="zh-TW" dirty="0"/>
          </a:p>
        </p:txBody>
      </p:sp>
      <p:sp>
        <p:nvSpPr>
          <p:cNvPr id="3" name="圓角矩形 2"/>
          <p:cNvSpPr/>
          <p:nvPr/>
        </p:nvSpPr>
        <p:spPr bwMode="auto">
          <a:xfrm>
            <a:off x="683568" y="1648991"/>
            <a:ext cx="2880320" cy="1296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國稅局</a:t>
            </a:r>
            <a:endParaRPr kumimoji="0" lang="en-US" altLang="zh-TW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/>
            <a:r>
              <a:rPr kumimoji="0" lang="zh-TW" altLang="en-US" sz="26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報稅服務隊</a:t>
            </a:r>
          </a:p>
        </p:txBody>
      </p:sp>
      <p:sp>
        <p:nvSpPr>
          <p:cNvPr id="6" name="圓角矩形 5"/>
          <p:cNvSpPr/>
          <p:nvPr/>
        </p:nvSpPr>
        <p:spPr bwMode="auto">
          <a:xfrm>
            <a:off x="5724128" y="1656558"/>
            <a:ext cx="2880320" cy="1296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zh-TW" altLang="en-US" sz="26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遠東新集團＆各公司會計、財務單位實習</a:t>
            </a:r>
          </a:p>
        </p:txBody>
      </p:sp>
      <p:sp>
        <p:nvSpPr>
          <p:cNvPr id="7" name="圓角矩形 6"/>
          <p:cNvSpPr/>
          <p:nvPr/>
        </p:nvSpPr>
        <p:spPr bwMode="auto">
          <a:xfrm>
            <a:off x="683568" y="3305175"/>
            <a:ext cx="2880320" cy="1296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四大國際會計師</a:t>
            </a:r>
            <a:r>
              <a:rPr kumimoji="0"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事務所</a:t>
            </a:r>
            <a:r>
              <a:rPr kumimoji="0" lang="zh-TW" altLang="en-US" sz="26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暑期實習</a:t>
            </a:r>
          </a:p>
        </p:txBody>
      </p:sp>
      <p:sp>
        <p:nvSpPr>
          <p:cNvPr id="8" name="圓角矩形 7"/>
          <p:cNvSpPr/>
          <p:nvPr/>
        </p:nvSpPr>
        <p:spPr bwMode="auto">
          <a:xfrm>
            <a:off x="5796136" y="3272565"/>
            <a:ext cx="2880320" cy="129614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資誠、安侯建業</a:t>
            </a:r>
            <a:r>
              <a:rPr kumimoji="0" lang="zh-TW" altLang="en-US" sz="26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在學實習</a:t>
            </a:r>
          </a:p>
        </p:txBody>
      </p:sp>
      <p:sp>
        <p:nvSpPr>
          <p:cNvPr id="9" name="圓角矩形 8"/>
          <p:cNvSpPr/>
          <p:nvPr/>
        </p:nvSpPr>
        <p:spPr bwMode="auto">
          <a:xfrm>
            <a:off x="1560992" y="4817343"/>
            <a:ext cx="6323376" cy="176080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勤業眾信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Deloitte Winter </a:t>
            </a:r>
            <a:r>
              <a:rPr lang="en-US" altLang="zh-TW" sz="26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Camp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資誠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PwC Challenge Day </a:t>
            </a:r>
            <a:r>
              <a:rPr lang="en-US" altLang="zh-TW" sz="26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Camp</a:t>
            </a:r>
          </a:p>
          <a:p>
            <a:pPr algn="ctr" eaLnBrk="1" hangingPunct="1"/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協助具有財會專業知識的學生，更加認識會計師行業以及幫助學生探索職涯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3635896" y="2369071"/>
            <a:ext cx="2088232" cy="1800200"/>
          </a:xfrm>
          <a:prstGeom prst="ellipse">
            <a:avLst/>
          </a:prstGeom>
          <a:solidFill>
            <a:srgbClr val="F3EA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會計專業學程</a:t>
            </a:r>
          </a:p>
        </p:txBody>
      </p:sp>
    </p:spTree>
    <p:extLst>
      <p:ext uri="{BB962C8B-B14F-4D97-AF65-F5344CB8AC3E}">
        <p14:creationId xmlns:p14="http://schemas.microsoft.com/office/powerpoint/2010/main" val="29144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4515"/>
            <a:ext cx="8507413" cy="785056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b="1" dirty="0">
                <a:ln>
                  <a:solidFill>
                    <a:srgbClr val="FFFFFF"/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實習照片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63541-2345-4EBB-9C80-D6D44A9E2531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2050" name="Picture 2" descr="E:\元智\105 學程召集人\1052\網頁及FB\桂芬提供實習徵才照片\1012634李田田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217370" cy="2811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元智\105 學程召集人\1052\網頁及FB\桂芬提供實習徵才照片\1012629呂姵瑢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23" y="713656"/>
            <a:ext cx="4629150" cy="2605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元智\105 學程召集人\1052\網頁及FB\桂芬提供實習徵才照片\1012844黃瑜芳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10" y="3340215"/>
            <a:ext cx="4483872" cy="3362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元智\105 學程召集人\1052\網頁及FB\桂芬提供實習徵才照片\1012719李沂柔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3236539"/>
            <a:ext cx="2677691" cy="3570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1585" y="213359"/>
            <a:ext cx="7520940" cy="891541"/>
          </a:xfrm>
        </p:spPr>
        <p:txBody>
          <a:bodyPr/>
          <a:lstStyle/>
          <a:p>
            <a:pPr algn="l">
              <a:defRPr/>
            </a:pPr>
            <a:r>
              <a:rPr lang="zh-TW" altLang="en-US" sz="4800" b="1" dirty="0">
                <a:ln>
                  <a:solidFill>
                    <a:srgbClr val="FFFFFF"/>
                  </a:solidFill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會計學生</a:t>
            </a:r>
            <a:r>
              <a:rPr lang="zh-TW" altLang="en-US" sz="4800" b="1" u="sng" dirty="0">
                <a:ln>
                  <a:solidFill>
                    <a:srgbClr val="FFFFFF"/>
                  </a:solidFill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專屬</a:t>
            </a:r>
            <a:r>
              <a:rPr lang="zh-TW" altLang="en-US" sz="4800" b="1" dirty="0">
                <a:ln>
                  <a:solidFill>
                    <a:srgbClr val="FFFFFF"/>
                  </a:solidFill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獎助學金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47674" y="1133475"/>
            <a:ext cx="8410576" cy="58864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KPMG</a:t>
            </a:r>
            <a:r>
              <a:rPr lang="zh-TW" altLang="en-US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暨財團法人財經研究教育基金會獎助學金</a:t>
            </a:r>
            <a:endParaRPr lang="en-US" altLang="zh-TW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大學部每名新台幣</a:t>
            </a:r>
            <a:r>
              <a:rPr lang="en-US" altLang="zh-TW" sz="2600" u="sng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20,000</a:t>
            </a:r>
            <a:r>
              <a:rPr lang="zh-TW" altLang="en-US" sz="2600" u="sng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整。</a:t>
            </a:r>
            <a:endParaRPr lang="en-US" altLang="zh-TW" sz="2600" dirty="0">
              <a:solidFill>
                <a:srgbClr val="5148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本獎助學金之得獎同學，得優先申請</a:t>
            </a:r>
            <a:r>
              <a:rPr lang="en-US" altLang="zh-TW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KPMG</a:t>
            </a:r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工讀計劃；若為應屆畢業生獲獎，則至</a:t>
            </a:r>
            <a:r>
              <a:rPr lang="en-US" altLang="zh-TW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KPMG</a:t>
            </a:r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應徵時，將</a:t>
            </a:r>
            <a:r>
              <a:rPr lang="zh-TW" altLang="en-US" sz="2600" u="sng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優先錄取</a:t>
            </a:r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solidFill>
                <a:srgbClr val="5148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2021/5/4</a:t>
            </a:r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大四黃詩安同學獲獎，</a:t>
            </a:r>
            <a:br>
              <a:rPr lang="en-US" altLang="zh-TW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且被評選為</a:t>
            </a:r>
            <a:r>
              <a:rPr lang="zh-TW" altLang="en-US" sz="2600" b="1" dirty="0">
                <a:solidFill>
                  <a:srgbClr val="5148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獲獎生代表</a:t>
            </a:r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並致詞。</a:t>
            </a:r>
            <a:endParaRPr lang="en-US" altLang="zh-TW" sz="2600" dirty="0">
              <a:solidFill>
                <a:srgbClr val="5148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/>
            <a:endParaRPr lang="en-US" altLang="zh-TW" sz="2600" dirty="0">
              <a:solidFill>
                <a:srgbClr val="5148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62A7E-F5D0-4FD0-AA7B-C0F95ECCCD3B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1028" name="Picture 4" descr="G:\GoogleDriveYZUpc\YZU\semester\1092\20210504KPMG頒獎典禮\IMG_7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/>
          <a:stretch/>
        </p:blipFill>
        <p:spPr bwMode="auto">
          <a:xfrm>
            <a:off x="5969666" y="3000229"/>
            <a:ext cx="2250031" cy="1890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IMG_7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3324" r="14499" b="12080"/>
          <a:stretch/>
        </p:blipFill>
        <p:spPr bwMode="auto">
          <a:xfrm>
            <a:off x="142495" y="4236546"/>
            <a:ext cx="1541985" cy="2544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IMG_70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t="12683" r="16748" b="7736"/>
          <a:stretch/>
        </p:blipFill>
        <p:spPr bwMode="auto">
          <a:xfrm>
            <a:off x="1684481" y="4210433"/>
            <a:ext cx="1673516" cy="2750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162018242155274_P122258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13893" r="5529" b="6714"/>
          <a:stretch/>
        </p:blipFill>
        <p:spPr bwMode="auto">
          <a:xfrm>
            <a:off x="5845466" y="4961909"/>
            <a:ext cx="3298533" cy="2013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ownloads\unname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13298" r="4690"/>
          <a:stretch/>
        </p:blipFill>
        <p:spPr bwMode="auto">
          <a:xfrm>
            <a:off x="3178465" y="4210433"/>
            <a:ext cx="3057067" cy="2087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24235" y="334363"/>
            <a:ext cx="8619765" cy="803725"/>
          </a:xfrm>
        </p:spPr>
        <p:txBody>
          <a:bodyPr/>
          <a:lstStyle/>
          <a:p>
            <a:pPr>
              <a:defRPr/>
            </a:pPr>
            <a:r>
              <a:rPr lang="zh-TW" altLang="en-US" sz="4800" b="1" dirty="0">
                <a:ln>
                  <a:solidFill>
                    <a:srgbClr val="FFFFFF"/>
                  </a:solidFill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會計學程提供之</a:t>
            </a:r>
            <a:r>
              <a:rPr lang="zh-TW" altLang="en-US" sz="4800" b="1" u="sng" dirty="0">
                <a:ln>
                  <a:solidFill>
                    <a:srgbClr val="FFFFFF"/>
                  </a:solidFill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專屬</a:t>
            </a:r>
            <a:r>
              <a:rPr lang="zh-TW" altLang="en-US" sz="4800" b="1" dirty="0">
                <a:ln>
                  <a:solidFill>
                    <a:srgbClr val="FFFFFF"/>
                  </a:solidFill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獎助學金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2821" y="1258784"/>
            <a:ext cx="8362950" cy="5789221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管院職涯辦公室：游標移到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"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捐助專區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"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，各獎學金說明會出現</a:t>
            </a:r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~ </a:t>
            </a:r>
            <a:r>
              <a:rPr lang="en-US" altLang="zh-TW" sz="2800" dirty="0"/>
              <a:t>(</a:t>
            </a:r>
            <a:r>
              <a:rPr lang="en-US" altLang="zh-TW" sz="2800" dirty="0">
                <a:hlinkClick r:id="rId2"/>
              </a:rPr>
              <a:t>https://dept.cm.yzu.edu.tw/PlacementAlumni/</a:t>
            </a:r>
            <a:r>
              <a:rPr lang="en-US" altLang="zh-TW" sz="2800" dirty="0"/>
              <a:t>)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宋作楠先生紀念獎助學金</a:t>
            </a:r>
            <a:endParaRPr lang="en-US" altLang="zh-TW" sz="28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為獎助各公私立大學家境清寒或需要協助、品學兼優之大學部會計系學生。</a:t>
            </a:r>
          </a:p>
          <a:p>
            <a:pPr lvl="1"/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每名新台幣</a:t>
            </a:r>
            <a:r>
              <a:rPr lang="en-US" altLang="zh-TW" sz="2600" u="sng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60,000</a:t>
            </a:r>
            <a:r>
              <a:rPr lang="zh-TW" altLang="en-US" sz="2600" u="sng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整。</a:t>
            </a: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施景彬先生捐贈獎學金</a:t>
            </a:r>
            <a:endParaRPr lang="en-US" altLang="zh-TW" sz="28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/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學士班會計主修學生及財務金融與會計碩士班會計學程學生。</a:t>
            </a:r>
          </a:p>
          <a:p>
            <a:pPr lvl="1" eaLnBrk="1" hangingPunct="1"/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每一學年學士班及碩士班共六名，獎金各</a:t>
            </a:r>
            <a:r>
              <a:rPr lang="en-US" altLang="zh-TW" sz="2600" u="sng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15,000</a:t>
            </a:r>
            <a:r>
              <a:rPr lang="zh-TW" altLang="en-US" sz="2600" u="sng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solidFill>
                <a:srgbClr val="5148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李燕娜</a:t>
            </a:r>
            <a:r>
              <a:rPr lang="en-US" altLang="zh-TW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AMY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會計師獎學金</a:t>
            </a:r>
          </a:p>
          <a:p>
            <a:pPr lvl="1" eaLnBrk="1" hangingPunct="1"/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低收入戶者、單親家庭亟需幫助或清寒家庭者優先。</a:t>
            </a:r>
          </a:p>
          <a:p>
            <a:pPr lvl="1" eaLnBrk="1" hangingPunct="1"/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每一學年學士班共二名，每名各新台幣</a:t>
            </a:r>
            <a:r>
              <a:rPr lang="en-US" altLang="zh-TW" sz="2600" u="sng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15,000</a:t>
            </a:r>
            <a:r>
              <a:rPr lang="zh-TW" altLang="en-US" sz="2600" u="sng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solidFill>
                <a:srgbClr val="5148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蔡幸真校友捐贈獎學金</a:t>
            </a:r>
          </a:p>
          <a:p>
            <a:pPr lvl="1"/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單親家庭急需幫助者優先。</a:t>
            </a:r>
          </a:p>
          <a:p>
            <a:pPr lvl="1"/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每一學期學士班一名，每名新台幣</a:t>
            </a:r>
            <a:r>
              <a:rPr lang="en-US" altLang="zh-TW" sz="2600" u="sng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6,000</a:t>
            </a:r>
            <a:r>
              <a:rPr lang="zh-TW" altLang="en-US" sz="2600" u="sng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sz="2600" dirty="0">
                <a:solidFill>
                  <a:srgbClr val="5148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hangingPunct="1">
              <a:buNone/>
            </a:pPr>
            <a:endParaRPr lang="zh-TW" altLang="en-US" sz="2800" dirty="0">
              <a:solidFill>
                <a:srgbClr val="5148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62A7E-F5D0-4FD0-AA7B-C0F95ECCCD3B}" type="slidenum">
              <a:rPr lang="zh-TW" altLang="en-US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669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1"/>
          <a:stretch/>
        </p:blipFill>
        <p:spPr>
          <a:xfrm>
            <a:off x="489898" y="221355"/>
            <a:ext cx="8054028" cy="44458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68518" y="4667250"/>
            <a:ext cx="3524260" cy="2038250"/>
          </a:xfrm>
        </p:spPr>
        <p:txBody>
          <a:bodyPr rtlCol="0" anchor="ctr">
            <a:noAutofit/>
          </a:bodyPr>
          <a:lstStyle/>
          <a:p>
            <a:pPr algn="ctr"/>
            <a:r>
              <a:rPr lang="zh-TW" altLang="en-US" sz="6000" dirty="0">
                <a:latin typeface="+mj-ea"/>
                <a:ea typeface="+mj-ea"/>
              </a:rPr>
              <a:t>會計</a:t>
            </a:r>
            <a:br>
              <a:rPr lang="en-US" altLang="zh-TW" sz="6000" dirty="0">
                <a:latin typeface="+mj-ea"/>
                <a:ea typeface="+mj-ea"/>
              </a:rPr>
            </a:br>
            <a:r>
              <a:rPr lang="zh-TW" altLang="en-US" sz="6000" dirty="0">
                <a:latin typeface="+mj-ea"/>
                <a:ea typeface="+mj-ea"/>
              </a:rPr>
              <a:t>專業學程</a:t>
            </a:r>
          </a:p>
        </p:txBody>
      </p:sp>
      <p:sp>
        <p:nvSpPr>
          <p:cNvPr id="11" name="矩形 10"/>
          <p:cNvSpPr/>
          <p:nvPr/>
        </p:nvSpPr>
        <p:spPr>
          <a:xfrm>
            <a:off x="3727605" y="5485143"/>
            <a:ext cx="5258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cap="all" dirty="0">
                <a:latin typeface="+mj-ea"/>
                <a:ea typeface="+mj-ea"/>
                <a:cs typeface="+mj-cs"/>
              </a:rPr>
              <a:t>歡迎大家加入</a:t>
            </a:r>
          </a:p>
        </p:txBody>
      </p:sp>
    </p:spTree>
    <p:extLst>
      <p:ext uri="{BB962C8B-B14F-4D97-AF65-F5344CB8AC3E}">
        <p14:creationId xmlns:p14="http://schemas.microsoft.com/office/powerpoint/2010/main" val="8753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0585" y="175259"/>
            <a:ext cx="7520940" cy="8915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800" b="1" dirty="0">
                <a:ln>
                  <a:solidFill>
                    <a:srgbClr val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一秒開箱會計學程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9150" y="1333500"/>
            <a:ext cx="7486650" cy="5038725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220000"/>
              </a:lnSpc>
            </a:pPr>
            <a:r>
              <a:rPr lang="zh-TW" altLang="en-US" sz="3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實用、實際、有錢途。</a:t>
            </a:r>
            <a:endParaRPr lang="en-US" altLang="zh-TW" sz="36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主修會計</a:t>
            </a:r>
            <a:endParaRPr lang="en-US" altLang="zh-TW" sz="3600" b="1" dirty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修課辛苦，但是幫你磨一把大關刀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鐵飯碗，工作完全不用擔心。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求職自用兩相宜。這年頭，不會會計更危險。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未來想成為專業人士？往上發展方向皆是專業路線：會計師、管理會計師、內部稽核師、電腦稽核師、鑑識會計師。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會取代會計嗎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當然不會，老師要教你駕馭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buNone/>
            </a:pPr>
            <a:endParaRPr lang="en-US" altLang="zh-TW" sz="2600" dirty="0">
              <a:solidFill>
                <a:srgbClr val="5148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輔修會計</a:t>
            </a:r>
            <a:endParaRPr lang="en-US" altLang="zh-TW" sz="3600" b="1" dirty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會計師事務所偏愛跨領域人才，未來很有優勢。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會計對金融、投資、經營、管理、財務相關職務非常實用，絕對讓你專業度向上提升一個層次。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23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552450" y="142875"/>
            <a:ext cx="8229600" cy="1028700"/>
          </a:xfrm>
        </p:spPr>
        <p:txBody>
          <a:bodyPr rtlCol="0">
            <a:normAutofit/>
          </a:bodyPr>
          <a:lstStyle/>
          <a:p>
            <a:r>
              <a:rPr lang="zh-TW" altLang="en-US" sz="4800" b="1" dirty="0">
                <a:ln>
                  <a:solidFill>
                    <a:srgbClr val="FFFFFF"/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畢業出路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65640"/>
              </p:ext>
            </p:extLst>
          </p:nvPr>
        </p:nvGraphicFramePr>
        <p:xfrm>
          <a:off x="299507" y="1203960"/>
          <a:ext cx="8492067" cy="5654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19868">
                  <a:extLst>
                    <a:ext uri="{9D8B030D-6E8A-4147-A177-3AD203B41FA5}">
                      <a16:colId xmlns:a16="http://schemas.microsoft.com/office/drawing/2014/main" val="910141194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1106766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就業方向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說明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85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學術教育界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取得碩士學位後，可從事專業研究工作或會計師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業界實務工作。</a:t>
                      </a:r>
                      <a:endParaRPr lang="en-US" altLang="zh-TW" sz="15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500"/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取得博士學位後，可任教於商職、商專、大學院校等各級學校，議可從事專業研究工作或會計師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業界實務工作。</a:t>
                      </a:r>
                      <a:endParaRPr lang="en-US" altLang="zh-TW" sz="15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36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政府部門</a:t>
                      </a:r>
                    </a:p>
                  </a:txBody>
                  <a:tcPr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擔任公職，從事會計、審計、稅務以及金融相關工作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審計部、國稅局、金管會證期局、央行金檢局、各級單位會計處室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或進入法治單位服務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檢察事務官、司法事務官、調查局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8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會計師事務所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從事審計、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電腦審計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稽核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、稅務諮詢以及管理諮詢等工作。</a:t>
                      </a:r>
                      <a:endParaRPr lang="zh-TW" altLang="en-US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0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民營企業</a:t>
                      </a:r>
                    </a:p>
                  </a:txBody>
                  <a:tcPr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從事會計、財務或管理等相關工作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執行長、財務長、財務經理、會計經理、財務會計人員、成本會計人員、管理會計人員、稽核人員、企業內部控制等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5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中高階財會類工作都要求要有會計師事務所工作經驗或是具備財務</a:t>
                      </a:r>
                      <a:r>
                        <a:rPr lang="zh-TW" altLang="en-US" sz="160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會計知識。</a:t>
                      </a:r>
                      <a:endParaRPr lang="en-US" altLang="zh-TW" sz="1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電腦稽核、</a:t>
                      </a:r>
                      <a:r>
                        <a:rPr lang="zh-TW" altLang="zh-TW" sz="16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內部稽核部門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3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金融相關產業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證券交易所及櫃檯買賣中心。</a:t>
                      </a:r>
                      <a:endParaRPr lang="en-US" altLang="zh-TW" sz="15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金融機構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銀行內部控制與內部稽核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管理顧問公司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管理師、企劃師理財業務人員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證券承銷商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證券營業員、投資分析師、財務分析師、信託業務人員</a:t>
                      </a:r>
                      <a:r>
                        <a:rPr lang="en-US" altLang="zh-TW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04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自行創業</a:t>
                      </a:r>
                    </a:p>
                  </a:txBody>
                  <a:tcPr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5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取得合適證照後，可自行開業會計師事務所或會計事務所、記帳士事務所。自行開立公司，利用會計知識經營管理企業。</a:t>
                      </a:r>
                      <a:endParaRPr lang="zh-TW" altLang="en-US" sz="15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131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2590907" y="167491"/>
            <a:ext cx="5109091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zh-TW" altLang="en-US" sz="4800" b="1" dirty="0">
                <a:ln>
                  <a:solidFill>
                    <a:srgbClr val="FFFFFF"/>
                  </a:solidFill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會計師事務所階層</a:t>
            </a:r>
          </a:p>
        </p:txBody>
      </p:sp>
      <p:graphicFrame>
        <p:nvGraphicFramePr>
          <p:cNvPr id="21" name="資料庫圖表 20"/>
          <p:cNvGraphicFramePr/>
          <p:nvPr/>
        </p:nvGraphicFramePr>
        <p:xfrm>
          <a:off x="1235035" y="1199409"/>
          <a:ext cx="7588332" cy="565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2"/>
          <p:cNvSpPr txBox="1">
            <a:spLocks/>
          </p:cNvSpPr>
          <p:nvPr/>
        </p:nvSpPr>
        <p:spPr>
          <a:xfrm>
            <a:off x="85725" y="475140"/>
            <a:ext cx="8894257" cy="93345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4800" dirty="0">
                <a:ln>
                  <a:solidFill>
                    <a:srgbClr val="FFFFFF"/>
                  </a:solidFill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會計師事務所搶才 新人調薪</a:t>
            </a:r>
            <a:r>
              <a:rPr lang="en-US" altLang="zh-TW" sz="4800" dirty="0">
                <a:ln>
                  <a:solidFill>
                    <a:srgbClr val="FFFFFF"/>
                  </a:solidFill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5%</a:t>
            </a:r>
            <a:r>
              <a:rPr lang="zh-TW" altLang="en-US" sz="4800" dirty="0">
                <a:ln>
                  <a:solidFill>
                    <a:srgbClr val="FFFFFF"/>
                  </a:solidFill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、每月</a:t>
            </a:r>
            <a:r>
              <a:rPr lang="en-US" altLang="zh-TW" sz="4800" dirty="0">
                <a:ln>
                  <a:solidFill>
                    <a:srgbClr val="FFFFFF"/>
                  </a:solidFill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4800" dirty="0">
                <a:ln>
                  <a:solidFill>
                    <a:srgbClr val="FFFFFF"/>
                  </a:solidFill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次 </a:t>
            </a:r>
            <a:r>
              <a:rPr lang="en-US" altLang="zh-TW" sz="4800" dirty="0">
                <a:ln>
                  <a:solidFill>
                    <a:srgbClr val="FFFFFF"/>
                  </a:solidFill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WFH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5725" y="1215356"/>
            <a:ext cx="8981363" cy="5372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600" dirty="0">
                <a:solidFill>
                  <a:schemeClr val="tx1"/>
                </a:solidFill>
              </a:rPr>
              <a:t>仝澤蓉／經濟日報</a:t>
            </a:r>
          </a:p>
          <a:p>
            <a:pPr marL="0" indent="0">
              <a:buNone/>
            </a:pPr>
            <a:r>
              <a:rPr lang="en-US" altLang="zh-TW" sz="1600" b="0" dirty="0">
                <a:solidFill>
                  <a:schemeClr val="tx1"/>
                </a:solidFill>
              </a:rPr>
              <a:t>2024</a:t>
            </a:r>
            <a:r>
              <a:rPr lang="zh-TW" altLang="en-US" sz="1600" b="0" dirty="0">
                <a:solidFill>
                  <a:schemeClr val="tx1"/>
                </a:solidFill>
              </a:rPr>
              <a:t>年</a:t>
            </a:r>
            <a:r>
              <a:rPr lang="en-US" altLang="zh-TW" sz="1600" b="0" dirty="0">
                <a:solidFill>
                  <a:schemeClr val="tx1"/>
                </a:solidFill>
              </a:rPr>
              <a:t>3</a:t>
            </a:r>
            <a:r>
              <a:rPr lang="zh-TW" altLang="en-US" sz="1600" b="0" dirty="0">
                <a:solidFill>
                  <a:schemeClr val="tx1"/>
                </a:solidFill>
              </a:rPr>
              <a:t>月</a:t>
            </a:r>
            <a:r>
              <a:rPr lang="en-US" altLang="zh-TW" sz="1600" dirty="0">
                <a:solidFill>
                  <a:schemeClr val="tx1"/>
                </a:solidFill>
              </a:rPr>
              <a:t>25</a:t>
            </a:r>
            <a:r>
              <a:rPr lang="zh-TW" altLang="en-US" sz="1600" b="0" dirty="0">
                <a:solidFill>
                  <a:schemeClr val="tx1"/>
                </a:solidFill>
              </a:rPr>
              <a:t>日</a:t>
            </a:r>
          </a:p>
          <a:p>
            <a:pPr algn="just" fontAlgn="base"/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KPMG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安侯建業主席陳俊光表示，「人」是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KPMG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安侯建業最重要的資產，「以人為本」是重要的核心精神，提升同仁的薪資福利，一直是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KPMG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安侯建業持續努力的重點方向。</a:t>
            </a:r>
          </a:p>
          <a:p>
            <a:pPr algn="just" fontAlgn="base"/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陳俊光說，隨著事務所業務不斷擴展，需要更多的新血加入，因此今年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7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月起，畢業後加入審計部門的新鮮人，起薪將調高到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4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萬元，研究所畢業生更提供額外加給，吸引年輕人加入。</a:t>
            </a:r>
          </a:p>
          <a:p>
            <a:pPr algn="just" fontAlgn="base"/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陳俊光表示，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KPMG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每年檢視物價通膨、市場整體薪酬，並綜合考量同職級表現及薪酬平均，作為薪資架構及薪酬策略調整的依據，持續優化每年度具有競爭力的薪資調整。</a:t>
            </a:r>
          </a:p>
          <a:p>
            <a:pPr algn="just" fontAlgn="base"/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針對彈性工時的部分，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KPMG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提出未來上班時間的前後半小時為彈性時間，且同仁每月可有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8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次的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work from home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，讓員工可以更彈性安排時間，提高工作效率，更可兼顧生活的多元需求。</a:t>
            </a:r>
          </a:p>
          <a:p>
            <a:pPr algn="just" fontAlgn="base"/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KPMG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安侯建業人資長張純怡說明，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KPMG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一直以來上下班都不用打卡，上班時間是自主與彈性，且早在疫情之前已進行工作流程數位化，因此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WFH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對同仁及公司而言改變不大，結合實體與遠端工作的模式已是職場新常態，因此也可藉此讓同仁體驗以信任為基礎的團隊合作工作模式。</a:t>
            </a:r>
          </a:p>
          <a:p>
            <a:pPr algn="just" fontAlgn="base"/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今年還將推出一連串「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Happy Friday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」活動，讓同仁在忙季高壓時間後，能有紓壓小確幸，張純怡透露，接下來將規劃適時地提早下班、各式講座、全所下午茶等各項活動，甚至今年還規劃全所電影欣賞活動，讓同仁可以在不定期的周五下午「 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Fun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」輕鬆一下。</a:t>
            </a:r>
          </a:p>
          <a:p>
            <a:pPr algn="just" fontAlgn="base"/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此外，每年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KPMG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在忙季期間都有推出員工忙季關懷計畫，除了隨時可取得營養品的補充外，也提供由公司補助部份金額的零食架及飲料自動販賣機， 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5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月也將推出夾娃娃機，讓同仁在忙季忙碌的工作中，偷閒放鬆紓壓。</a:t>
            </a:r>
          </a:p>
          <a:p>
            <a:pPr algn="just" fontAlgn="base"/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另外，包括 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KPMG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專屬的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101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限定高樓景觀咖啡廳，每位同仁每年都有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1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萬元的免費消費額度，另外還有視障按摩服務、各類社團、國內外員工旅遊、健康諮詢、運動社團、講座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/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手作課程、家庭日與尾牙等活動等，都是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Noto Sans TC"/>
              </a:rPr>
              <a:t>KPMG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Noto Sans TC"/>
              </a:rPr>
              <a:t>積極替所有同仁打造安全而舒適的工作環境。</a:t>
            </a:r>
            <a:endParaRPr lang="en-US" altLang="zh-TW" sz="1400" b="0" i="0" dirty="0">
              <a:solidFill>
                <a:srgbClr val="000000"/>
              </a:solidFill>
              <a:effectLst/>
              <a:latin typeface="Noto Sans TC"/>
            </a:endParaRPr>
          </a:p>
          <a:p>
            <a:pPr algn="just" fontAlgn="base"/>
            <a:endParaRPr lang="zh-TW" altLang="en-US" sz="1400" b="0" i="0" dirty="0">
              <a:solidFill>
                <a:srgbClr val="000000"/>
              </a:solidFill>
              <a:effectLst/>
              <a:latin typeface="Noto Sans TC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1050" u="sng" dirty="0">
                <a:solidFill>
                  <a:schemeClr val="tx1"/>
                </a:solidFill>
              </a:rPr>
              <a:t>Source: https://money.udn.com/money/story/5618/7853845?from=edn_hotestlist_storybottom</a:t>
            </a:r>
          </a:p>
        </p:txBody>
      </p:sp>
    </p:spTree>
    <p:extLst>
      <p:ext uri="{BB962C8B-B14F-4D97-AF65-F5344CB8AC3E}">
        <p14:creationId xmlns:p14="http://schemas.microsoft.com/office/powerpoint/2010/main" val="2816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4AF1D-B562-484D-AC1B-FA04E6A88733}" type="slidenum">
              <a:rPr lang="zh-TW" altLang="en-US"/>
              <a:pPr/>
              <a:t>6</a:t>
            </a:fld>
            <a:endParaRPr lang="en-US" altLang="zh-TW"/>
          </a:p>
        </p:txBody>
      </p:sp>
      <p:pic>
        <p:nvPicPr>
          <p:cNvPr id="46084" name="Picture 4" descr="可能是一或多人、大家站著和室內的圖像"/>
          <p:cNvPicPr>
            <a:picLocks noChangeAspect="1" noChangeArrowheads="1"/>
          </p:cNvPicPr>
          <p:nvPr/>
        </p:nvPicPr>
        <p:blipFill>
          <a:blip r:embed="rId2" cstate="print"/>
          <a:srcRect r="17300"/>
          <a:stretch>
            <a:fillRect/>
          </a:stretch>
        </p:blipFill>
        <p:spPr bwMode="auto">
          <a:xfrm>
            <a:off x="2354076" y="1474574"/>
            <a:ext cx="2384179" cy="28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圖片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32" y="2301993"/>
            <a:ext cx="1990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2"/>
          <p:cNvSpPr txBox="1">
            <a:spLocks/>
          </p:cNvSpPr>
          <p:nvPr/>
        </p:nvSpPr>
        <p:spPr>
          <a:xfrm>
            <a:off x="948048" y="0"/>
            <a:ext cx="7872323" cy="102223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800" dirty="0">
                <a:ln>
                  <a:solidFill>
                    <a:srgbClr val="FFFFFF"/>
                  </a:solidFill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元智會計校友合夥人</a:t>
            </a:r>
            <a:endParaRPr lang="en-US" altLang="zh-TW" sz="4800" dirty="0">
              <a:ln>
                <a:solidFill>
                  <a:srgbClr val="FFFFFF"/>
                </a:solidFill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439387" y="1344279"/>
            <a:ext cx="3353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zh-TW" altLang="en-US" sz="2400" b="1" dirty="0">
                <a:latin typeface="+mj-ea"/>
                <a:ea typeface="+mj-ea"/>
              </a:rPr>
              <a:t>李燕娜會計師</a:t>
            </a:r>
            <a:endParaRPr lang="en-US" altLang="zh-TW" sz="2400" b="1" dirty="0">
              <a:latin typeface="+mj-ea"/>
              <a:ea typeface="+mj-ea"/>
            </a:endParaRPr>
          </a:p>
          <a:p>
            <a:pPr marL="342900" indent="-342900" algn="ctr">
              <a:defRPr/>
            </a:pPr>
            <a:r>
              <a:rPr lang="en-US" altLang="zh-TW" sz="2400" b="1" dirty="0">
                <a:latin typeface="+mj-ea"/>
                <a:ea typeface="+mj-ea"/>
              </a:rPr>
              <a:t>PwC</a:t>
            </a:r>
            <a:r>
              <a:rPr lang="zh-TW" altLang="en-US" sz="2400" b="1" dirty="0">
                <a:latin typeface="+mj-ea"/>
                <a:ea typeface="+mj-ea"/>
              </a:rPr>
              <a:t>桃園所所長</a:t>
            </a:r>
            <a:endParaRPr lang="en-US" altLang="zh-TW" sz="2400" b="1" dirty="0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4034" y="4562495"/>
            <a:ext cx="2301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陳憲政會計師</a:t>
            </a:r>
            <a:endParaRPr lang="en-US" altLang="zh-TW" sz="2400" b="1" dirty="0">
              <a:latin typeface="+mj-ea"/>
              <a:ea typeface="+mj-ea"/>
            </a:endParaRPr>
          </a:p>
          <a:p>
            <a:pPr algn="ctr"/>
            <a:r>
              <a:rPr lang="en-US" altLang="zh-TW" sz="2400" b="1" dirty="0">
                <a:latin typeface="+mj-ea"/>
                <a:ea typeface="+mj-ea"/>
              </a:rPr>
              <a:t>PwC</a:t>
            </a:r>
            <a:r>
              <a:rPr lang="zh-TW" altLang="en-US" sz="2400" b="1" dirty="0">
                <a:latin typeface="+mj-ea"/>
                <a:ea typeface="+mj-ea"/>
              </a:rPr>
              <a:t>台北所合夥會計師</a:t>
            </a:r>
          </a:p>
        </p:txBody>
      </p:sp>
      <p:sp>
        <p:nvSpPr>
          <p:cNvPr id="10" name="矩形 9"/>
          <p:cNvSpPr/>
          <p:nvPr/>
        </p:nvSpPr>
        <p:spPr>
          <a:xfrm>
            <a:off x="4851980" y="1676790"/>
            <a:ext cx="2035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+mj-ea"/>
                <a:ea typeface="+mj-ea"/>
              </a:rPr>
              <a:t>林心彤會計師</a:t>
            </a:r>
            <a:endParaRPr lang="en-US" altLang="zh-TW" sz="2400" b="1" dirty="0">
              <a:latin typeface="+mj-ea"/>
              <a:ea typeface="+mj-ea"/>
            </a:endParaRPr>
          </a:p>
          <a:p>
            <a:r>
              <a:rPr lang="en-US" altLang="zh-TW" sz="2400" b="1" dirty="0">
                <a:latin typeface="+mj-ea"/>
                <a:ea typeface="+mj-ea"/>
              </a:rPr>
              <a:t>Deloitte</a:t>
            </a:r>
            <a:r>
              <a:rPr lang="zh-TW" altLang="en-US" sz="2400" b="1" dirty="0">
                <a:latin typeface="+mj-ea"/>
                <a:ea typeface="+mj-ea"/>
              </a:rPr>
              <a:t>新竹所合夥會計師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036" y="1258785"/>
            <a:ext cx="2022643" cy="388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6842907" y="5298765"/>
            <a:ext cx="23010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+mj-ea"/>
                <a:ea typeface="+mj-ea"/>
              </a:rPr>
              <a:t>徐丞毅會計師</a:t>
            </a:r>
            <a:endParaRPr lang="en-US" altLang="zh-TW" sz="2400" b="1" dirty="0">
              <a:latin typeface="+mj-ea"/>
              <a:ea typeface="+mj-ea"/>
            </a:endParaRPr>
          </a:p>
          <a:p>
            <a:pPr algn="ctr"/>
            <a:r>
              <a:rPr lang="en-US" altLang="zh-TW" sz="2400" b="1" dirty="0">
                <a:latin typeface="+mj-ea"/>
                <a:ea typeface="+mj-ea"/>
              </a:rPr>
              <a:t>PwC</a:t>
            </a:r>
            <a:r>
              <a:rPr lang="zh-TW" altLang="en-US" sz="2400" b="1" dirty="0">
                <a:latin typeface="+mj-ea"/>
                <a:ea typeface="+mj-ea"/>
              </a:rPr>
              <a:t>台北所兩岸與稅務合夥會計師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5181" y="3004739"/>
            <a:ext cx="1777075" cy="340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1148739" y="6106288"/>
            <a:ext cx="3421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Claire: </a:t>
            </a:r>
            <a:r>
              <a:rPr lang="en-US" altLang="zh-TW" dirty="0">
                <a:hlinkClick r:id="rId6"/>
              </a:rPr>
              <a:t>https://reurl.cc/QZgqVO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 rot="19140000">
            <a:off x="-192536" y="2352497"/>
            <a:ext cx="5648623" cy="1204306"/>
          </a:xfrm>
        </p:spPr>
        <p:txBody>
          <a:bodyPr rtlCol="0" anchor="ctr">
            <a:noAutofit/>
          </a:bodyPr>
          <a:lstStyle/>
          <a:p>
            <a:pPr algn="ctr"/>
            <a:r>
              <a:rPr lang="zh-TW" altLang="en-US" sz="6000" dirty="0"/>
              <a:t>會計學程特色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 rot="19057815">
            <a:off x="609673" y="3505200"/>
            <a:ext cx="6400800" cy="1219200"/>
          </a:xfrm>
        </p:spPr>
        <p:txBody>
          <a:bodyPr rtlCol="0">
            <a:noAutofit/>
          </a:bodyPr>
          <a:lstStyle/>
          <a:p>
            <a:pPr algn="ctr" rtl="0"/>
            <a:r>
              <a:rPr lang="en-US" altLang="zh-TW" sz="28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Accounting</a:t>
            </a:r>
            <a:endParaRPr lang="zh-TW" altLang="en-US" sz="28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1"/>
          <a:stretch/>
        </p:blipFill>
        <p:spPr>
          <a:xfrm>
            <a:off x="4158260" y="3886200"/>
            <a:ext cx="4767326" cy="275163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217500" y="3054715"/>
            <a:ext cx="2044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cap="all" dirty="0">
                <a:latin typeface="+mj-ea"/>
                <a:ea typeface="+mj-ea"/>
                <a:cs typeface="+mj-cs"/>
              </a:rPr>
              <a:t>會計學群 張謙恆</a:t>
            </a:r>
            <a:endParaRPr lang="en-US" altLang="zh-TW" sz="2000" b="1" cap="all" dirty="0">
              <a:latin typeface="+mj-ea"/>
              <a:ea typeface="+mj-ea"/>
              <a:cs typeface="+mj-cs"/>
            </a:endParaRPr>
          </a:p>
          <a:p>
            <a:pPr algn="ctr"/>
            <a:r>
              <a:rPr lang="en-US" altLang="zh-TW" sz="2000" b="1" cap="all" dirty="0">
                <a:latin typeface="+mj-ea"/>
              </a:rPr>
              <a:t>2025/03/19</a:t>
            </a:r>
            <a:endParaRPr lang="zh-TW" altLang="en-US" sz="2000" b="1" cap="all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20" y="1468995"/>
            <a:ext cx="584171" cy="584171"/>
          </a:xfrm>
        </p:spPr>
      </p:pic>
      <p:sp>
        <p:nvSpPr>
          <p:cNvPr id="5" name="標題 12"/>
          <p:cNvSpPr txBox="1">
            <a:spLocks/>
          </p:cNvSpPr>
          <p:nvPr/>
        </p:nvSpPr>
        <p:spPr>
          <a:xfrm>
            <a:off x="1280514" y="219072"/>
            <a:ext cx="7485512" cy="96202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defTabSz="914400">
              <a:lnSpc>
                <a:spcPts val="5800"/>
              </a:lnSpc>
              <a:defRPr/>
            </a:pPr>
            <a:r>
              <a:rPr lang="zh-TW" altLang="en-US" sz="4800" dirty="0">
                <a:ln>
                  <a:solidFill>
                    <a:srgbClr val="FFFFFF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學程特色 </a:t>
            </a:r>
          </a:p>
        </p:txBody>
      </p:sp>
      <p:sp>
        <p:nvSpPr>
          <p:cNvPr id="3" name="矩形 2"/>
          <p:cNvSpPr/>
          <p:nvPr/>
        </p:nvSpPr>
        <p:spPr>
          <a:xfrm>
            <a:off x="1351891" y="1683834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latin typeface="+mj-ea"/>
                <a:ea typeface="+mj-ea"/>
              </a:rPr>
              <a:t>紮實課程，培養優秀會計師及企業管理人才</a:t>
            </a:r>
          </a:p>
        </p:txBody>
      </p:sp>
      <p:pic>
        <p:nvPicPr>
          <p:cNvPr id="6" name="內容版面配置區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5" y="2736135"/>
            <a:ext cx="584171" cy="5841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96996" y="2950974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latin typeface="+mj-ea"/>
                <a:ea typeface="+mj-ea"/>
              </a:rPr>
              <a:t>證照輔考與就業接軌</a:t>
            </a:r>
          </a:p>
        </p:txBody>
      </p:sp>
      <p:pic>
        <p:nvPicPr>
          <p:cNvPr id="8" name="內容版面配置區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33" y="5405626"/>
            <a:ext cx="584171" cy="5841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70804" y="5620465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latin typeface="+mj-ea"/>
                <a:ea typeface="+mj-ea"/>
              </a:rPr>
              <a:t>理論與實務兼備</a:t>
            </a:r>
          </a:p>
        </p:txBody>
      </p:sp>
      <p:sp>
        <p:nvSpPr>
          <p:cNvPr id="4" name="矩形 3"/>
          <p:cNvSpPr/>
          <p:nvPr/>
        </p:nvSpPr>
        <p:spPr>
          <a:xfrm>
            <a:off x="4604918" y="2061839"/>
            <a:ext cx="3198311" cy="498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10000"/>
              </a:lnSpc>
              <a:buFontTx/>
              <a:buChar char="•"/>
              <a:defRPr/>
            </a:pPr>
            <a:r>
              <a:rPr lang="zh-TW" altLang="en-US" sz="2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就業的無限可能性</a:t>
            </a:r>
          </a:p>
        </p:txBody>
      </p:sp>
      <p:sp>
        <p:nvSpPr>
          <p:cNvPr id="11" name="矩形 10"/>
          <p:cNvSpPr/>
          <p:nvPr/>
        </p:nvSpPr>
        <p:spPr>
          <a:xfrm>
            <a:off x="3964977" y="2864797"/>
            <a:ext cx="3456384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buFontTx/>
              <a:buChar char="•"/>
              <a:defRPr/>
            </a:pPr>
            <a:r>
              <a:rPr lang="zh-TW" altLang="en-US" sz="2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就業</a:t>
            </a:r>
            <a:r>
              <a:rPr lang="en-US" altLang="zh-TW" sz="2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證照考試講座</a:t>
            </a:r>
          </a:p>
          <a:p>
            <a:pPr marL="342900" lvl="1" indent="-342900">
              <a:lnSpc>
                <a:spcPct val="110000"/>
              </a:lnSpc>
              <a:buFontTx/>
              <a:buChar char="•"/>
              <a:defRPr/>
            </a:pPr>
            <a:r>
              <a:rPr lang="zh-TW" altLang="en-US" sz="2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校園徵才系列活動</a:t>
            </a:r>
            <a:endParaRPr lang="en-US" altLang="zh-TW" sz="2600" b="1" dirty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83785" y="5114173"/>
            <a:ext cx="2109384" cy="137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buFontTx/>
              <a:buChar char="•"/>
              <a:defRPr/>
            </a:pPr>
            <a:r>
              <a:rPr lang="zh-TW" altLang="en-US" sz="2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實務課程</a:t>
            </a:r>
          </a:p>
          <a:p>
            <a:pPr marL="342900" lvl="1" indent="-342900">
              <a:lnSpc>
                <a:spcPct val="110000"/>
              </a:lnSpc>
              <a:buFontTx/>
              <a:buChar char="•"/>
              <a:defRPr/>
            </a:pPr>
            <a:r>
              <a:rPr lang="zh-TW" altLang="en-US" sz="2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實習</a:t>
            </a:r>
            <a:r>
              <a:rPr lang="en-US" altLang="zh-TW" sz="2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工讀</a:t>
            </a:r>
            <a:endParaRPr lang="en-US" altLang="zh-TW" sz="2600" b="1" dirty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10000"/>
              </a:lnSpc>
              <a:buFontTx/>
              <a:buChar char="•"/>
              <a:defRPr/>
            </a:pPr>
            <a:r>
              <a:rPr lang="zh-TW" altLang="en-US" sz="2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企業參訪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443180B-B0C0-4689-9198-C0DFC884ECB5}"/>
              </a:ext>
            </a:extLst>
          </p:cNvPr>
          <p:cNvSpPr/>
          <p:nvPr/>
        </p:nvSpPr>
        <p:spPr>
          <a:xfrm>
            <a:off x="4234431" y="4197399"/>
            <a:ext cx="2109384" cy="49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10000"/>
              </a:lnSpc>
              <a:buFontTx/>
              <a:buChar char="•"/>
              <a:defRPr/>
            </a:pPr>
            <a:r>
              <a:rPr lang="zh-TW" altLang="en-US" sz="26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業師計畫</a:t>
            </a:r>
          </a:p>
        </p:txBody>
      </p:sp>
      <p:pic>
        <p:nvPicPr>
          <p:cNvPr id="20" name="內容版面配置區 1">
            <a:extLst>
              <a:ext uri="{FF2B5EF4-FFF2-40B4-BE49-F238E27FC236}">
                <a16:creationId xmlns:a16="http://schemas.microsoft.com/office/drawing/2014/main" id="{6EF72D68-623E-47F0-84A1-3AAB5B9DD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3" y="4031997"/>
            <a:ext cx="584171" cy="58417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492BED7-95BE-40C1-ABE7-9079684E8673}"/>
              </a:ext>
            </a:extLst>
          </p:cNvPr>
          <p:cNvSpPr/>
          <p:nvPr/>
        </p:nvSpPr>
        <p:spPr>
          <a:xfrm>
            <a:off x="1401104" y="4246836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latin typeface="+mj-ea"/>
                <a:ea typeface="+mj-ea"/>
              </a:rPr>
              <a:t>在學就與業師密切互動</a:t>
            </a: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08E8200E-7B1D-446E-97D9-72B38890A2E4}"/>
              </a:ext>
            </a:extLst>
          </p:cNvPr>
          <p:cNvSpPr/>
          <p:nvPr/>
        </p:nvSpPr>
        <p:spPr>
          <a:xfrm>
            <a:off x="5962053" y="5650885"/>
            <a:ext cx="2382360" cy="677824"/>
          </a:xfrm>
          <a:prstGeom prst="wedgeRoundRectCallout">
            <a:avLst>
              <a:gd name="adj1" fmla="val -47511"/>
              <a:gd name="adj2" fmla="val 69450"/>
              <a:gd name="adj3" fmla="val 16667"/>
            </a:avLst>
          </a:prstGeom>
          <a:gradFill flip="none" rotWithShape="1">
            <a:gsLst>
              <a:gs pos="0">
                <a:srgbClr val="FFBA97">
                  <a:tint val="66000"/>
                  <a:satMod val="160000"/>
                </a:srgbClr>
              </a:gs>
              <a:gs pos="50000">
                <a:srgbClr val="FFBA97">
                  <a:tint val="44500"/>
                  <a:satMod val="160000"/>
                </a:srgbClr>
              </a:gs>
              <a:gs pos="100000">
                <a:srgbClr val="FFBA9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會計專屬獎學金</a:t>
            </a:r>
          </a:p>
        </p:txBody>
      </p:sp>
      <p:sp>
        <p:nvSpPr>
          <p:cNvPr id="22" name="語音泡泡: 圓角矩形 21">
            <a:extLst>
              <a:ext uri="{FF2B5EF4-FFF2-40B4-BE49-F238E27FC236}">
                <a16:creationId xmlns:a16="http://schemas.microsoft.com/office/drawing/2014/main" id="{DBE35065-3F68-4A62-919A-77B3208E5CF8}"/>
              </a:ext>
            </a:extLst>
          </p:cNvPr>
          <p:cNvSpPr/>
          <p:nvPr/>
        </p:nvSpPr>
        <p:spPr>
          <a:xfrm>
            <a:off x="6204073" y="3858487"/>
            <a:ext cx="2382360" cy="677824"/>
          </a:xfrm>
          <a:prstGeom prst="wedgeRoundRectCallout">
            <a:avLst>
              <a:gd name="adj1" fmla="val -47511"/>
              <a:gd name="adj2" fmla="val 69450"/>
              <a:gd name="adj3" fmla="val 16667"/>
            </a:avLst>
          </a:prstGeom>
          <a:gradFill flip="none" rotWithShape="1">
            <a:gsLst>
              <a:gs pos="0">
                <a:srgbClr val="FFBA97">
                  <a:tint val="66000"/>
                  <a:satMod val="160000"/>
                </a:srgbClr>
              </a:gs>
              <a:gs pos="50000">
                <a:srgbClr val="FFBA97">
                  <a:tint val="44500"/>
                  <a:satMod val="160000"/>
                </a:srgbClr>
              </a:gs>
              <a:gs pos="100000">
                <a:srgbClr val="FFBA9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+mj-ea"/>
                <a:ea typeface="+mj-ea"/>
              </a:rPr>
              <a:t>會計主修專屬</a:t>
            </a:r>
          </a:p>
        </p:txBody>
      </p:sp>
    </p:spTree>
    <p:extLst>
      <p:ext uri="{BB962C8B-B14F-4D97-AF65-F5344CB8AC3E}">
        <p14:creationId xmlns:p14="http://schemas.microsoft.com/office/powerpoint/2010/main" val="5833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17497-431D-4BCA-B55C-5BC9425CC7E6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004" y="92075"/>
            <a:ext cx="8077200" cy="833438"/>
          </a:xfrm>
        </p:spPr>
        <p:txBody>
          <a:bodyPr>
            <a:normAutofit/>
          </a:bodyPr>
          <a:lstStyle/>
          <a:p>
            <a:pPr algn="l" defTabSz="685800">
              <a:lnSpc>
                <a:spcPct val="90000"/>
              </a:lnSpc>
              <a:defRPr/>
            </a:pPr>
            <a:r>
              <a:rPr lang="en-US" altLang="zh-TW" sz="4800" b="1" dirty="0">
                <a:ln>
                  <a:solidFill>
                    <a:srgbClr val="FFFFFF"/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800" b="1" dirty="0">
                <a:ln>
                  <a:solidFill>
                    <a:srgbClr val="FFFFFF"/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學年入學學程課程規劃</a:t>
            </a:r>
          </a:p>
        </p:txBody>
      </p:sp>
      <p:sp>
        <p:nvSpPr>
          <p:cNvPr id="15363" name="Line 209"/>
          <p:cNvSpPr>
            <a:spLocks noChangeShapeType="1"/>
          </p:cNvSpPr>
          <p:nvPr/>
        </p:nvSpPr>
        <p:spPr bwMode="auto">
          <a:xfrm>
            <a:off x="4170363" y="4111625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4" name="Line 210"/>
          <p:cNvSpPr>
            <a:spLocks noChangeShapeType="1"/>
          </p:cNvSpPr>
          <p:nvPr/>
        </p:nvSpPr>
        <p:spPr bwMode="auto">
          <a:xfrm>
            <a:off x="4891088" y="4111625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5" name="Line 564"/>
          <p:cNvSpPr>
            <a:spLocks noChangeShapeType="1"/>
          </p:cNvSpPr>
          <p:nvPr/>
        </p:nvSpPr>
        <p:spPr bwMode="auto">
          <a:xfrm>
            <a:off x="4170363" y="43449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6" name="Line 565"/>
          <p:cNvSpPr>
            <a:spLocks noChangeShapeType="1"/>
          </p:cNvSpPr>
          <p:nvPr/>
        </p:nvSpPr>
        <p:spPr bwMode="auto">
          <a:xfrm>
            <a:off x="4891088" y="43449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81796" y="806957"/>
          <a:ext cx="8713787" cy="57767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2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2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406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第一學年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第二學年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</a:rPr>
                        <a:t>第三學年</a:t>
                      </a:r>
                      <a:endParaRPr lang="zh-TW" sz="2000" b="1" kern="10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第四學年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上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下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上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下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上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下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上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下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 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effectLst/>
                        </a:rPr>
                        <a:t>中級會計學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altLang="en-US" sz="1800" b="1" kern="100" dirty="0">
                          <a:effectLst/>
                        </a:rPr>
                        <a:t>一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endParaRPr lang="zh-TW" alt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rgbClr val="A0B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中級會計學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二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rgbClr val="A0BA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中級會計學</a:t>
                      </a:r>
                      <a:endParaRPr lang="en-US" altLang="zh-TW" sz="18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三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高級會計學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上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高級會計學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下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電腦審計</a:t>
                      </a:r>
                      <a:endParaRPr lang="zh-TW" altLang="zh-TW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2" marR="1778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 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 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b="1" kern="100" dirty="0">
                          <a:effectLst/>
                        </a:rPr>
                        <a:t>成本</a:t>
                      </a:r>
                      <a:r>
                        <a:rPr lang="zh-TW" altLang="en-US" sz="1800" b="1" kern="100" dirty="0">
                          <a:effectLst/>
                        </a:rPr>
                        <a:t>與管理</a:t>
                      </a:r>
                      <a:r>
                        <a:rPr lang="zh-TW" altLang="zh-TW" sz="1800" b="1" kern="100" dirty="0">
                          <a:effectLst/>
                        </a:rPr>
                        <a:t>會計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altLang="zh-TW" sz="1800" b="1" kern="100" dirty="0">
                          <a:effectLst/>
                        </a:rPr>
                        <a:t>上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effectLst/>
                        </a:rPr>
                        <a:t>成本</a:t>
                      </a:r>
                      <a:r>
                        <a:rPr lang="zh-TW" altLang="en-US" sz="1800" b="1" kern="100" dirty="0">
                          <a:effectLst/>
                        </a:rPr>
                        <a:t>與管理</a:t>
                      </a:r>
                      <a:r>
                        <a:rPr lang="zh-TW" altLang="zh-TW" sz="1800" b="1" kern="100" dirty="0">
                          <a:effectLst/>
                        </a:rPr>
                        <a:t>會計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altLang="zh-TW" sz="1800" b="1" kern="100" dirty="0">
                          <a:effectLst/>
                        </a:rPr>
                        <a:t>下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effectLst/>
                        </a:rPr>
                        <a:t>審計學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altLang="zh-TW" sz="1800" b="1" kern="100" dirty="0">
                          <a:effectLst/>
                        </a:rPr>
                        <a:t>上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endParaRPr lang="zh-TW" alt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effectLst/>
                        </a:rPr>
                        <a:t>審計學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altLang="zh-TW" sz="1800" b="1" kern="100" dirty="0">
                          <a:effectLst/>
                        </a:rPr>
                        <a:t>下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endParaRPr lang="zh-TW" alt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會計資訊</a:t>
                      </a:r>
                      <a:endParaRPr lang="en-US" altLang="zh-TW" sz="18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系統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effectLst/>
                        </a:rPr>
                        <a:t> </a:t>
                      </a:r>
                      <a:r>
                        <a:rPr lang="zh-TW" altLang="zh-TW" sz="1800" b="1" kern="100" dirty="0">
                          <a:effectLst/>
                        </a:rPr>
                        <a:t>政府會計與會審法規</a:t>
                      </a:r>
                      <a:endParaRPr lang="zh-TW" alt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2" marR="1778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 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 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</a:rPr>
                        <a:t> 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effectLst/>
                        </a:rPr>
                        <a:t>稅務法規</a:t>
                      </a:r>
                      <a:endParaRPr lang="zh-TW" alt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</a:rPr>
                        <a:t>租稅規劃</a:t>
                      </a:r>
                      <a:endParaRPr lang="en-US" alt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</a:rPr>
                        <a:t>永續與</a:t>
                      </a:r>
                      <a:r>
                        <a:rPr lang="zh-TW" sz="1800" b="1" kern="100" dirty="0">
                          <a:effectLst/>
                        </a:rPr>
                        <a:t>會計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altLang="zh-TW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2" marR="1778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800" b="1" kern="100" dirty="0">
                          <a:effectLst/>
                        </a:rPr>
                        <a:t>財務報表</a:t>
                      </a:r>
                      <a:endParaRPr lang="en-US" altLang="zh-TW" sz="1800" b="1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800" b="1" kern="100" dirty="0">
                          <a:effectLst/>
                        </a:rPr>
                        <a:t>分析</a:t>
                      </a:r>
                      <a:endParaRPr lang="zh-TW" altLang="en-US" b="1" dirty="0"/>
                    </a:p>
                  </a:txBody>
                  <a:tcPr marL="17782" marR="1778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4153">
                <a:tc gridSpan="8">
                  <a:txBody>
                    <a:bodyPr/>
                    <a:lstStyle/>
                    <a:p>
                      <a:pPr marL="617855" indent="-61785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說明：</a:t>
                      </a:r>
                      <a:r>
                        <a:rPr lang="zh-TW" altLang="en-US" sz="1800" b="1" kern="100" dirty="0">
                          <a:effectLst/>
                        </a:rPr>
                        <a:t>選修</a:t>
                      </a:r>
                      <a:r>
                        <a:rPr lang="zh-TW" sz="1800" b="1" kern="100" dirty="0">
                          <a:effectLst/>
                        </a:rPr>
                        <a:t>課程十</a:t>
                      </a:r>
                      <a:r>
                        <a:rPr lang="zh-TW" altLang="en-US" sz="1800" b="1" kern="100" dirty="0">
                          <a:effectLst/>
                        </a:rPr>
                        <a:t>六</a:t>
                      </a:r>
                      <a:r>
                        <a:rPr lang="zh-TW" sz="1800" b="1" kern="100" dirty="0">
                          <a:effectLst/>
                        </a:rPr>
                        <a:t>選十</a:t>
                      </a:r>
                    </a:p>
                    <a:p>
                      <a:pPr marL="1617663" indent="-1617663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       </a:t>
                      </a:r>
                      <a:r>
                        <a:rPr lang="zh-TW" sz="1800" b="1" u="dbl" kern="1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主修必選</a:t>
                      </a:r>
                      <a:r>
                        <a:rPr lang="zh-TW" altLang="en-US" sz="1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zh-TW" altLang="zh-TW" sz="1800" b="1" kern="100" dirty="0">
                          <a:effectLst/>
                        </a:rPr>
                        <a:t>─</a:t>
                      </a:r>
                      <a:r>
                        <a:rPr lang="zh-TW" sz="1800" b="1" kern="100" dirty="0">
                          <a:effectLst/>
                        </a:rPr>
                        <a:t>中級會計學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altLang="en-US" sz="1800" b="1" kern="100" dirty="0">
                          <a:effectLst/>
                        </a:rPr>
                        <a:t>一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r>
                        <a:rPr lang="zh-TW" sz="1800" b="1" kern="100" dirty="0">
                          <a:effectLst/>
                        </a:rPr>
                        <a:t>、</a:t>
                      </a:r>
                      <a:r>
                        <a:rPr lang="zh-TW" altLang="zh-TW" sz="1800" b="1" kern="100" dirty="0">
                          <a:effectLst/>
                        </a:rPr>
                        <a:t>中級會計學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altLang="zh-TW" sz="1800" b="1" kern="100" dirty="0">
                          <a:effectLst/>
                        </a:rPr>
                        <a:t>二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r>
                        <a:rPr lang="zh-TW" altLang="zh-TW" sz="1800" b="1" kern="100" dirty="0">
                          <a:effectLst/>
                        </a:rPr>
                        <a:t>、</a:t>
                      </a:r>
                      <a:r>
                        <a:rPr lang="zh-TW" sz="1800" b="1" kern="100" dirty="0">
                          <a:effectLst/>
                        </a:rPr>
                        <a:t>成本</a:t>
                      </a:r>
                      <a:r>
                        <a:rPr lang="zh-TW" altLang="en-US" sz="1800" b="1" kern="100" dirty="0">
                          <a:effectLst/>
                        </a:rPr>
                        <a:t>與管理</a:t>
                      </a:r>
                      <a:r>
                        <a:rPr lang="zh-TW" sz="1800" b="1" kern="100" dirty="0">
                          <a:effectLst/>
                        </a:rPr>
                        <a:t>會計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上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r>
                        <a:rPr lang="zh-TW" sz="1800" b="1" kern="100" dirty="0">
                          <a:effectLst/>
                        </a:rPr>
                        <a:t>、成本</a:t>
                      </a:r>
                      <a:r>
                        <a:rPr lang="zh-TW" altLang="en-US" sz="1800" b="1" kern="100" dirty="0">
                          <a:effectLst/>
                        </a:rPr>
                        <a:t>與管理</a:t>
                      </a:r>
                      <a:r>
                        <a:rPr lang="zh-TW" sz="1800" b="1" kern="100" dirty="0">
                          <a:effectLst/>
                        </a:rPr>
                        <a:t>會計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下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r>
                        <a:rPr lang="zh-TW" sz="1800" b="1" kern="100" dirty="0">
                          <a:effectLst/>
                        </a:rPr>
                        <a:t>、稅務法規、高級會計學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上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r>
                        <a:rPr lang="zh-TW" sz="1800" b="1" kern="100" dirty="0">
                          <a:effectLst/>
                        </a:rPr>
                        <a:t>、高級會計學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下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r>
                        <a:rPr lang="zh-TW" sz="1800" b="1" kern="100" dirty="0">
                          <a:effectLst/>
                        </a:rPr>
                        <a:t>、審計學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上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r>
                        <a:rPr lang="zh-TW" sz="1800" b="1" kern="100" dirty="0">
                          <a:effectLst/>
                        </a:rPr>
                        <a:t>、審計學</a:t>
                      </a:r>
                      <a:r>
                        <a:rPr lang="en-US" altLang="zh-TW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下</a:t>
                      </a:r>
                      <a:r>
                        <a:rPr lang="en-US" altLang="zh-TW" sz="1800" b="1" kern="100" dirty="0">
                          <a:effectLst/>
                        </a:rPr>
                        <a:t>)</a:t>
                      </a:r>
                      <a:r>
                        <a:rPr lang="zh-TW" altLang="zh-TW" sz="1800" b="1" kern="100" dirty="0">
                          <a:effectLst/>
                        </a:rPr>
                        <a:t>、</a:t>
                      </a:r>
                      <a:r>
                        <a:rPr lang="zh-TW" altLang="en-US" sz="1800" b="1" kern="100" dirty="0">
                          <a:effectLst/>
                        </a:rPr>
                        <a:t>電腦審計</a:t>
                      </a:r>
                      <a:r>
                        <a:rPr lang="zh-TW" sz="1800" b="1" kern="100" dirty="0">
                          <a:effectLst/>
                        </a:rPr>
                        <a:t>。</a:t>
                      </a:r>
                    </a:p>
                    <a:p>
                      <a:pPr marL="567690" indent="-18034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輔修</a:t>
                      </a:r>
                      <a:r>
                        <a:rPr lang="zh-TW" altLang="en-US" sz="1800" b="1" kern="100" dirty="0">
                          <a:effectLst/>
                        </a:rPr>
                        <a:t> </a:t>
                      </a:r>
                      <a:r>
                        <a:rPr lang="zh-TW" sz="1800" b="1" kern="100" dirty="0">
                          <a:effectLst/>
                        </a:rPr>
                        <a:t>─</a:t>
                      </a:r>
                      <a:r>
                        <a:rPr lang="zh-TW" altLang="en-US" sz="1800" b="1" kern="100" dirty="0">
                          <a:effectLst/>
                        </a:rPr>
                        <a:t> </a:t>
                      </a:r>
                      <a:r>
                        <a:rPr lang="zh-TW" sz="1800" b="1" kern="100" dirty="0">
                          <a:effectLst/>
                        </a:rPr>
                        <a:t>任選三門</a:t>
                      </a:r>
                      <a:endParaRPr lang="zh-TW" sz="1800" b="1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2" marR="17782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522807" y="6285680"/>
            <a:ext cx="1949569" cy="298000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713752" y="5003470"/>
            <a:ext cx="2290705" cy="298000"/>
          </a:xfrm>
          <a:prstGeom prst="round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2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1893</Words>
  <Application>Microsoft Office PowerPoint</Application>
  <PresentationFormat>如螢幕大小 (4:3)</PresentationFormat>
  <Paragraphs>204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Helvetica Light</vt:lpstr>
      <vt:lpstr>Microsoft JhengHei UI</vt:lpstr>
      <vt:lpstr>Noto Sans TC</vt:lpstr>
      <vt:lpstr>微軟正黑體</vt:lpstr>
      <vt:lpstr>Arial</vt:lpstr>
      <vt:lpstr>Century Gothic</vt:lpstr>
      <vt:lpstr>Courier New</vt:lpstr>
      <vt:lpstr>Palatino Linotype</vt:lpstr>
      <vt:lpstr>Times New Roman</vt:lpstr>
      <vt:lpstr>Wingdings</vt:lpstr>
      <vt:lpstr>高階主管</vt:lpstr>
      <vt:lpstr>會計 專業學程</vt:lpstr>
      <vt:lpstr>一秒開箱會計學程</vt:lpstr>
      <vt:lpstr>畢業出路</vt:lpstr>
      <vt:lpstr>PowerPoint 簡報</vt:lpstr>
      <vt:lpstr>PowerPoint 簡報</vt:lpstr>
      <vt:lpstr>PowerPoint 簡報</vt:lpstr>
      <vt:lpstr>會計學程特色</vt:lpstr>
      <vt:lpstr>PowerPoint 簡報</vt:lpstr>
      <vt:lpstr>114學年入學學程課程規劃</vt:lpstr>
      <vt:lpstr>全國比賽照片</vt:lpstr>
      <vt:lpstr>PowerPoint 簡報</vt:lpstr>
      <vt:lpstr>PowerPoint 簡報</vt:lpstr>
      <vt:lpstr>PowerPoint 簡報</vt:lpstr>
      <vt:lpstr>PowerPoint 簡報</vt:lpstr>
      <vt:lpstr>實習及工讀機會</vt:lpstr>
      <vt:lpstr>實習照片</vt:lpstr>
      <vt:lpstr>會計學生專屬獎助學金</vt:lpstr>
      <vt:lpstr>會計學程提供之專屬獎助學金</vt:lpstr>
      <vt:lpstr>會計 專業學程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2019-04-18T07:42:15Z</dcterms:created>
  <dcterms:modified xsi:type="dcterms:W3CDTF">2025-03-19T03:53:38Z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